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42" r:id="rId3"/>
    <p:sldId id="292" r:id="rId4"/>
    <p:sldId id="447" r:id="rId5"/>
    <p:sldId id="544" r:id="rId6"/>
    <p:sldId id="543" r:id="rId7"/>
    <p:sldId id="546" r:id="rId8"/>
    <p:sldId id="548" r:id="rId9"/>
    <p:sldId id="549" r:id="rId10"/>
    <p:sldId id="550" r:id="rId11"/>
    <p:sldId id="545" r:id="rId12"/>
    <p:sldId id="551" r:id="rId13"/>
    <p:sldId id="552" r:id="rId14"/>
    <p:sldId id="554" r:id="rId15"/>
    <p:sldId id="555" r:id="rId16"/>
    <p:sldId id="556" r:id="rId17"/>
    <p:sldId id="557" r:id="rId18"/>
    <p:sldId id="308" r:id="rId19"/>
    <p:sldId id="566" r:id="rId20"/>
    <p:sldId id="564" r:id="rId21"/>
    <p:sldId id="561" r:id="rId22"/>
    <p:sldId id="559" r:id="rId23"/>
    <p:sldId id="567" r:id="rId24"/>
    <p:sldId id="568" r:id="rId25"/>
    <p:sldId id="569" r:id="rId26"/>
    <p:sldId id="570" r:id="rId27"/>
    <p:sldId id="573" r:id="rId28"/>
    <p:sldId id="574" r:id="rId29"/>
    <p:sldId id="575" r:id="rId30"/>
    <p:sldId id="588" r:id="rId31"/>
    <p:sldId id="576" r:id="rId32"/>
    <p:sldId id="579" r:id="rId33"/>
    <p:sldId id="580" r:id="rId34"/>
    <p:sldId id="581" r:id="rId35"/>
    <p:sldId id="562" r:id="rId36"/>
    <p:sldId id="572" r:id="rId37"/>
    <p:sldId id="577" r:id="rId38"/>
    <p:sldId id="578" r:id="rId39"/>
    <p:sldId id="563" r:id="rId40"/>
    <p:sldId id="565" r:id="rId41"/>
    <p:sldId id="582" r:id="rId42"/>
    <p:sldId id="583" r:id="rId43"/>
    <p:sldId id="586" r:id="rId44"/>
    <p:sldId id="584" r:id="rId45"/>
    <p:sldId id="585" r:id="rId46"/>
    <p:sldId id="571" r:id="rId47"/>
    <p:sldId id="553" r:id="rId48"/>
    <p:sldId id="589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장후" initials="이" lastIdx="6" clrIdx="0">
    <p:extLst>
      <p:ext uri="{19B8F6BF-5375-455C-9EA6-DF929625EA0E}">
        <p15:presenceInfo xmlns:p15="http://schemas.microsoft.com/office/powerpoint/2012/main" userId="이장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E0E"/>
    <a:srgbClr val="BDD7EE"/>
    <a:srgbClr val="C00000"/>
    <a:srgbClr val="FFC000"/>
    <a:srgbClr val="000000"/>
    <a:srgbClr val="00FF00"/>
    <a:srgbClr val="49ACC7"/>
    <a:srgbClr val="548235"/>
    <a:srgbClr val="E8B624"/>
    <a:srgbClr val="4EB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79835" autoAdjust="0"/>
  </p:normalViewPr>
  <p:slideViewPr>
    <p:cSldViewPr snapToGrid="0">
      <p:cViewPr varScale="1">
        <p:scale>
          <a:sx n="91" d="100"/>
          <a:sy n="91" d="100"/>
        </p:scale>
        <p:origin x="81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E71ECDF-069C-4CD4-B600-8A72EB669D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FA3AFE-B14C-4273-9111-B50A55A600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6F20C-DD65-4B00-96F1-B58CADD435F9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AA8132-CF32-47EC-8205-EFC4C76896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B2CE88-5BEA-4F2C-B367-3F42E7FA75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3E54-DB91-45BC-A396-8E703BE5E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0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5T11:12:08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2725 0,'1'8,"1"-1,-1 1,1-1,0 1,1-1,0 0,0 0,4 6,12 29,-19-40,10 29,-2 0,-1 1,2 25,-8-46,0-1,-1 0,-1 1,0-1,0 0,-1 0,0 0,-1 0,0 0,-1 0,0 0,0-1,-6 8,-20 26,-2-3,-1 0,-2-2,-32 25,18-15,-13 4,42-36,1-1,-11 14,24-22,0 0,1 0,0 0,0 0,0 1,1 0,1 0,-1 0,0 5,-2 8,1 0,1 1,0-1,2 1,1 2,0-17,1 0,0 0,0 0,1 1,0-1,0 0,1 0,0 0,0-1,1 1,-1 0,1-1,1 0,-1 1,1-1,0-1,2 2,3 2,-6-7,-1 0,1 1,-1-1,1 1,-1-1,0 1,0 0,0 0,0 0,0 2,-2-3,0-1,0 1,0-1,0 1,0-1,-1 0,1 1,0-1,-1 1,0-1,1 0,-1 0,0 1,1-1,-1 0,0 0,0 0,0 0,0 0,0 0,0 0,0 0,-1 0,1 0,0 0,0-1,-1 1,1-1,-1 1,-83 49,9-6,0 5,52-31,0 1,1 0,1 2,-19 22,-38 43,46-53,2 2,2 0,-6 13,-8 16,-2 2,4 2,-25 54,18-29,-35 50,7-12,50-79,-13 36,24-48,-3-1,-1-1,-23 34,35-61,-107 162,79-120,-2-2,-2-1,-30 28,-104 88,153-149,0 0,-2-1,1 0,-2-2,0-1,-1-1,-17 6,-28 16,46-22,-1-2,0 0,-1-1,1-2,-2 0,1-2,-12 1,-20 2,6 0,0-3,-28-1,53-4,4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5T11:15:02.8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2725 0,'1'8,"1"-1,-1 1,1-1,0 1,1-1,0 0,0 0,4 6,12 29,-19-40,10 29,-2 0,-1 1,2 25,-8-46,0-1,-1 0,-1 1,0-1,0 0,-1 0,0 0,-1 0,0 0,-1 0,0 0,0-1,-6 8,-20 26,-2-3,-1 0,-2-2,-32 25,18-15,-13 4,42-36,1-1,-11 14,24-22,0 0,1 0,0 0,0 0,0 1,1 0,1 0,-1 0,0 5,-2 8,1 0,1 1,0-1,2 1,1 2,0-17,1 0,0 0,0 0,1 1,0-1,0 0,1 0,0 0,0-1,1 1,-1 0,1-1,1 0,-1 1,1-1,0-1,2 2,3 2,-6-7,-1 0,1 1,-1-1,1 1,-1-1,0 1,0 0,0 0,0 0,0 2,-2-3,0-1,0 1,0-1,0 1,0-1,-1 0,1 1,0-1,-1 1,0-1,1 0,-1 0,0 1,1-1,-1 0,0 0,0 0,0 0,0 0,0 0,0 0,0 0,-1 0,1 0,0 0,0-1,-1 1,1-1,-1 1,-83 49,9-6,0 5,52-31,0 1,1 0,1 2,-19 22,-38 43,46-53,2 2,2 0,-6 13,-8 16,-2 2,4 2,-25 54,18-29,-35 50,7-12,50-79,-13 36,24-48,-3-1,-1-1,-23 34,35-61,-107 162,79-120,-2-2,-2-1,-30 28,-104 88,153-149,0 0,-2-1,1 0,-2-2,0-1,-1-1,-17 6,-28 16,46-22,-1-2,0 0,-1-1,1-2,-2 0,1-2,-12 1,-20 2,6 0,0-3,-28-1,53-4,4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5T11:37:25.3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2725 0,'1'8,"1"-1,-1 1,1-1,0 1,1-1,0 0,0 0,4 6,12 29,-19-40,10 29,-2 0,-1 1,2 25,-8-46,0-1,-1 0,-1 1,0-1,0 0,-1 0,0 0,-1 0,0 0,-1 0,0 0,0-1,-6 8,-20 26,-2-3,-1 0,-2-2,-32 25,18-15,-13 4,42-36,1-1,-11 14,24-22,0 0,1 0,0 0,0 0,0 1,1 0,1 0,-1 0,0 5,-2 8,1 0,1 1,0-1,2 1,1 2,0-17,1 0,0 0,0 0,1 1,0-1,0 0,1 0,0 0,0-1,1 1,-1 0,1-1,1 0,-1 1,1-1,0-1,2 2,3 2,-6-7,-1 0,1 1,-1-1,1 1,-1-1,0 1,0 0,0 0,0 0,0 2,-2-3,0-1,0 1,0-1,0 1,0-1,-1 0,1 1,0-1,-1 1,0-1,1 0,-1 0,0 1,1-1,-1 0,0 0,0 0,0 0,0 0,0 0,0 0,0 0,-1 0,1 0,0 0,0-1,-1 1,1-1,-1 1,-83 49,9-6,0 5,52-31,0 1,1 0,1 2,-19 22,-38 43,46-53,2 2,2 0,-6 13,-8 16,-2 2,4 2,-25 54,18-29,-35 50,7-12,50-79,-13 36,24-48,-3-1,-1-1,-23 34,35-61,-107 162,79-120,-2-2,-2-1,-30 28,-104 88,153-149,0 0,-2-1,1 0,-2-2,0-1,-1-1,-17 6,-28 16,46-22,-1-2,0 0,-1-1,1-2,-2 0,1-2,-12 1,-20 2,6 0,0-3,-28-1,53-4,4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E169B-A9CC-4E9A-9576-55328B2A0FC0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71963-FA21-43DA-B26B-DC0D790A8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39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생긴 </a:t>
            </a:r>
            <a:r>
              <a:rPr lang="en-US" altLang="ko-KR" dirty="0"/>
              <a:t>Random noise </a:t>
            </a:r>
            <a:r>
              <a:rPr lang="ko-KR" altLang="en-US" dirty="0"/>
              <a:t>가 있어요</a:t>
            </a:r>
            <a:r>
              <a:rPr lang="en-US" altLang="ko-KR" dirty="0"/>
              <a:t>. </a:t>
            </a:r>
            <a:r>
              <a:rPr lang="ko-KR" altLang="en-US" dirty="0"/>
              <a:t>이걸 </a:t>
            </a:r>
            <a:r>
              <a:rPr lang="en-US" altLang="ko-KR" dirty="0"/>
              <a:t>CNN </a:t>
            </a:r>
            <a:r>
              <a:rPr lang="ko-KR" altLang="en-US" dirty="0"/>
              <a:t>에 넣으면</a:t>
            </a:r>
            <a:r>
              <a:rPr lang="en-US" altLang="ko-KR" dirty="0"/>
              <a:t> </a:t>
            </a:r>
            <a:r>
              <a:rPr lang="ko-KR" altLang="en-US" dirty="0"/>
              <a:t>모든 </a:t>
            </a:r>
            <a:r>
              <a:rPr lang="en-US" altLang="ko-KR" dirty="0"/>
              <a:t>Layer </a:t>
            </a:r>
            <a:r>
              <a:rPr lang="ko-KR" altLang="en-US" dirty="0"/>
              <a:t>에서 </a:t>
            </a:r>
            <a:r>
              <a:rPr lang="en-US" altLang="ko-KR" dirty="0"/>
              <a:t>Activation Map</a:t>
            </a:r>
            <a:r>
              <a:rPr lang="ko-KR" altLang="en-US" dirty="0"/>
              <a:t> 이 만들어지겠지요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71963-FA21-43DA-B26B-DC0D790A8C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84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71963-FA21-43DA-B26B-DC0D790A8C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95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 부족하지만</a:t>
            </a:r>
            <a:r>
              <a:rPr lang="en-US" altLang="ko-KR" dirty="0"/>
              <a:t>, </a:t>
            </a:r>
            <a:r>
              <a:rPr lang="ko-KR" altLang="en-US" dirty="0"/>
              <a:t>파라미터의 개수가 어마어마하게 </a:t>
            </a:r>
            <a:r>
              <a:rPr lang="ko-KR" altLang="en-US" dirty="0" err="1"/>
              <a:t>줄어들음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71963-FA21-43DA-B26B-DC0D790A8C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83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71963-FA21-43DA-B26B-DC0D790A8C6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202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71963-FA21-43DA-B26B-DC0D790A8C6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6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71963-FA21-43DA-B26B-DC0D790A8C6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1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8C7D82-4455-468A-B5C2-CD990BC521A8}"/>
              </a:ext>
            </a:extLst>
          </p:cNvPr>
          <p:cNvSpPr/>
          <p:nvPr userDrawn="1"/>
        </p:nvSpPr>
        <p:spPr>
          <a:xfrm>
            <a:off x="0" y="1040235"/>
            <a:ext cx="12192000" cy="4370664"/>
          </a:xfrm>
          <a:prstGeom prst="rect">
            <a:avLst/>
          </a:prstGeom>
          <a:solidFill>
            <a:srgbClr val="C9022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BF4B5D-766E-4C94-8824-8C50DD01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314BFB-8B20-4889-B6F2-04E2BABE8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3018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A4C0A-7783-4BA6-991B-2B3989F0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6D027-A01E-45FB-8F17-E8D2D55C6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E60A9-C3E2-4B99-9A41-482512B4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EE879-6F66-4818-9672-FD115A33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56C4F2-C5DC-4DEF-87AC-57C9E52533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26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8F1119-D904-4B38-BBF2-43FF78EA3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6A9C32-CE7D-4E6B-84D7-0BB7FB9ED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DABC70-6A93-4FB8-B442-D28632F3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F196B-F5D9-4FBE-82E3-E70F5A6C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56C4F2-C5DC-4DEF-87AC-57C9E52533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201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A6CF6-927B-470A-A3E6-F0EEECEB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4AD081-BD06-4E41-BE24-550B976F1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6C4F2-C5DC-4DEF-87AC-57C9E52533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53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4E4C3-569B-4EC3-A30F-3511FB28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28" y="-547"/>
            <a:ext cx="11704424" cy="971777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686A1-5C45-43DA-A1AD-892DC6E0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7" y="971230"/>
            <a:ext cx="11712186" cy="4988762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4ED7AA6-ABA3-4EFE-8BE2-C8F4C7041F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80" y="5959992"/>
            <a:ext cx="12192000" cy="235773"/>
          </a:xfrm>
        </p:spPr>
        <p:txBody>
          <a:bodyPr>
            <a:no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60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50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40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40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r>
              <a:rPr lang="en-US" altLang="ko-KR" dirty="0"/>
              <a:t>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023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EAD11-5EF9-4424-8BDF-A918A6E8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</p:spPr>
        <p:txBody>
          <a:bodyPr anchor="b"/>
          <a:lstStyle>
            <a:lvl1pPr algn="ctr">
              <a:defRPr sz="60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6D4BA-F28E-474E-B715-B8C31E3B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81389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5CE005-4A79-4AEA-8D65-2619F45D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56C4F2-C5DC-4DEF-87AC-57C9E52533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608B93-C5AC-4773-9E8D-9494F21C976C}"/>
              </a:ext>
            </a:extLst>
          </p:cNvPr>
          <p:cNvSpPr/>
          <p:nvPr userDrawn="1"/>
        </p:nvSpPr>
        <p:spPr>
          <a:xfrm>
            <a:off x="1699683" y="3397781"/>
            <a:ext cx="8779933" cy="83608"/>
          </a:xfrm>
          <a:prstGeom prst="rect">
            <a:avLst/>
          </a:prstGeom>
          <a:solidFill>
            <a:srgbClr val="C9022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3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EA012-071B-4AAF-8782-256D6D84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436252-8272-4F1D-BD49-C846E035B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066D89-CF76-4890-9122-55D6C01D5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9376B5-6322-459E-A1F5-EF25130A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AE6C06-2532-4B4E-BBE4-5C2251C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56C4F2-C5DC-4DEF-87AC-57C9E52533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86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2017D-74C4-4535-9231-8A53729C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82D295-D84F-450B-8A65-DA4794173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F28D45-92DD-49E3-B5BE-BFEC16CDC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3C25A5-1352-4CA3-9D2A-112E8375E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E87A0E-E32B-41BB-99E1-DC0499386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2D8C70-0A72-40E6-B502-6B905DC72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6BAFD8-3505-4932-AF4B-BD177A19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56C4F2-C5DC-4DEF-87AC-57C9E52533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05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210C-A517-46B0-83B1-DDFFFCD9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E7ADCF-DE09-4CB9-8418-6C8FD6DA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F6B3A-D1E4-4189-9DA8-A9725617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56C4F2-C5DC-4DEF-87AC-57C9E52533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A0FFAC-104C-49D8-B890-B85FEAB5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DCF0E-24C4-4D3F-AAB3-0A4CEA72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56C4F2-C5DC-4DEF-87AC-57C9E52533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9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51292-A937-4E6A-9B5E-82431CF0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5C58B4-22D9-43AB-9210-0AF7794A4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9C8CB-A6E0-43B2-9005-EFDB8D3D5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755C49-118E-40FA-A2FA-CE95EC45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A75EE-1BE0-44FE-9168-6F0D75D55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56C4F2-C5DC-4DEF-87AC-57C9E52533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4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9300-232F-4295-96F0-069F097B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5E5021-732C-4892-8A2C-D8F4F5BFF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11A8B4-616B-499A-9A69-EFA4A201E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2ED2AB-7A2B-43DA-9F1C-08F71BB8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3A525C-47E2-4A11-9C54-DB8EA9F02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56C4F2-C5DC-4DEF-87AC-57C9E52533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7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9BC9A4-C6AC-4212-9B91-9369374D7A66}"/>
              </a:ext>
            </a:extLst>
          </p:cNvPr>
          <p:cNvSpPr/>
          <p:nvPr userDrawn="1"/>
        </p:nvSpPr>
        <p:spPr>
          <a:xfrm>
            <a:off x="6096000" y="6208440"/>
            <a:ext cx="6123029" cy="624685"/>
          </a:xfrm>
          <a:prstGeom prst="rect">
            <a:avLst/>
          </a:prstGeom>
          <a:solidFill>
            <a:srgbClr val="C90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504A6D-F56A-454B-A054-3A454EB8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2918DD-EF89-4449-94AC-BE122DF3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814" y="1819178"/>
            <a:ext cx="10515600" cy="423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49DA1-4201-4F88-A1D9-56496C76B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6C4F2-C5DC-4DEF-87AC-57C9E52533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F67DCE-07EF-4C02-B5F3-68528AD3CC4F}"/>
              </a:ext>
            </a:extLst>
          </p:cNvPr>
          <p:cNvSpPr/>
          <p:nvPr userDrawn="1"/>
        </p:nvSpPr>
        <p:spPr>
          <a:xfrm>
            <a:off x="8313" y="6203731"/>
            <a:ext cx="12192000" cy="634103"/>
          </a:xfrm>
          <a:prstGeom prst="rect">
            <a:avLst/>
          </a:prstGeom>
          <a:noFill/>
          <a:ln w="28575">
            <a:solidFill>
              <a:srgbClr val="C90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https://ci3.googleusercontent.com/proxy/Ok4uGYksKvt82tvbKqNB_9DMMBYKad150NXltCj3JcCcttmlD4P2Zwjtl_Fcwp5h1V57FK0ec5YSeGahpmwsq6ta0-7mhwV7pfZwNNQTPuO-kThHhI4hrQs94SESsw=s0-d-e1-ft#http://mail.sejong.ac.kr/sens-static/images/sign/sign_sejong_logo_en.gif">
            <a:extLst>
              <a:ext uri="{FF2B5EF4-FFF2-40B4-BE49-F238E27FC236}">
                <a16:creationId xmlns:a16="http://schemas.microsoft.com/office/drawing/2014/main" id="{7F19E1A9-492C-4A74-B2D3-29707CF615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" y="6199022"/>
            <a:ext cx="2717584" cy="63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9D48ACA5-A28E-4B19-90D5-CEAC831DB35B}"/>
              </a:ext>
            </a:extLst>
          </p:cNvPr>
          <p:cNvSpPr txBox="1">
            <a:spLocks/>
          </p:cNvSpPr>
          <p:nvPr userDrawn="1"/>
        </p:nvSpPr>
        <p:spPr>
          <a:xfrm>
            <a:off x="9950093" y="6195874"/>
            <a:ext cx="2320638" cy="2286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바닥글 개체 틀 4">
            <a:extLst>
              <a:ext uri="{FF2B5EF4-FFF2-40B4-BE49-F238E27FC236}">
                <a16:creationId xmlns:a16="http://schemas.microsoft.com/office/drawing/2014/main" id="{DC87CA4E-378F-4234-92D0-00916C03831C}"/>
              </a:ext>
            </a:extLst>
          </p:cNvPr>
          <p:cNvSpPr txBox="1">
            <a:spLocks/>
          </p:cNvSpPr>
          <p:nvPr userDrawn="1"/>
        </p:nvSpPr>
        <p:spPr>
          <a:xfrm>
            <a:off x="9950093" y="6244137"/>
            <a:ext cx="2175567" cy="43733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b="1" dirty="0">
                <a:solidFill>
                  <a:schemeClr val="tx1"/>
                </a:solidFill>
              </a:rPr>
              <a:t>18011573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altLang="ko-KR" sz="1200" b="1" dirty="0" err="1">
                <a:solidFill>
                  <a:schemeClr val="bg1"/>
                </a:solidFill>
              </a:rPr>
              <a:t>Janghoo</a:t>
            </a:r>
            <a:r>
              <a:rPr lang="en-US" altLang="ko-KR" sz="1200" b="1" dirty="0">
                <a:solidFill>
                  <a:schemeClr val="bg1"/>
                </a:solidFill>
              </a:rPr>
              <a:t> Lee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schemeClr val="bg1"/>
                </a:solidFill>
              </a:rPr>
              <a:t>Department of Computer Engineering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3B0C0-5BD9-4EB1-B8AF-C52F3FB8AFF7}"/>
              </a:ext>
            </a:extLst>
          </p:cNvPr>
          <p:cNvSpPr txBox="1"/>
          <p:nvPr userDrawn="1"/>
        </p:nvSpPr>
        <p:spPr>
          <a:xfrm>
            <a:off x="2732367" y="6356350"/>
            <a:ext cx="3456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9022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baseline="30000" dirty="0">
                <a:solidFill>
                  <a:srgbClr val="C9022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</a:t>
            </a:r>
            <a:r>
              <a:rPr lang="en-US" altLang="ko-KR" sz="2000" dirty="0">
                <a:solidFill>
                  <a:srgbClr val="C9022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paper | 2020-05-27</a:t>
            </a:r>
            <a:endParaRPr lang="ko-KR" altLang="en-US" sz="2000" dirty="0">
              <a:solidFill>
                <a:srgbClr val="C9022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B36CC-7CDC-42AA-8956-FF367B3C4DF6}"/>
              </a:ext>
            </a:extLst>
          </p:cNvPr>
          <p:cNvSpPr txBox="1"/>
          <p:nvPr userDrawn="1"/>
        </p:nvSpPr>
        <p:spPr>
          <a:xfrm>
            <a:off x="6096000" y="6356350"/>
            <a:ext cx="39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Class Activation Map</a:t>
            </a:r>
            <a:endParaRPr lang="ko-KR" altLang="en-US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9D627620-6223-43CA-B3EB-C24E4AA0311F}"/>
              </a:ext>
            </a:extLst>
          </p:cNvPr>
          <p:cNvSpPr txBox="1">
            <a:spLocks/>
          </p:cNvSpPr>
          <p:nvPr userDrawn="1"/>
        </p:nvSpPr>
        <p:spPr>
          <a:xfrm>
            <a:off x="589052" y="6566193"/>
            <a:ext cx="2320638" cy="2286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</a:rPr>
              <a:t>Sejong Artificial Intelligence : SAI</a:t>
            </a:r>
            <a:endParaRPr lang="ko-KR" altLang="en-US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26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researchgate.net/figure/Visualization-of-96-filters-of-the-first-convolution-layer-The-filters-of-size-11-11_fig2_27921557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7/feature-visualization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researchgate.net/figure/The-CNN-DCN-architecture-for-Conv5-of-VGG16_fig6_315769531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www.researchgate.net/figure/The-CNN-DCN-architecture-for-Conv5-of-VGG16_fig6_31576953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5.png"/><Relationship Id="rId2" Type="http://schemas.openxmlformats.org/officeDocument/2006/relationships/hyperlink" Target="https://www.researchgate.net/figure/The-CNN-DCN-architecture-for-Conv5-of-VGG16_fig6_31576953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hyperlink" Target="https://www.saagie.com/blog/object-detection-part2/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tossDragoon/CoMoLab/tree/master/CV/CA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www.pcmag.com/encyclopedia/term/44794/image-fil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arxiv.org/abs/1706.08211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sualab.com/introduction/2019/10/23/interpretable-machine-learning-overview-2.html" TargetMode="External"/><Relationship Id="rId7" Type="http://schemas.openxmlformats.org/officeDocument/2006/relationships/hyperlink" Target="https://www.naverlabs.com/storyDetail/3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nnlocalization.csail.mit.edu/Zhou_Learning_Deep_Features_CVPR_2016_paper.pdf" TargetMode="External"/><Relationship Id="rId5" Type="http://schemas.openxmlformats.org/officeDocument/2006/relationships/hyperlink" Target="https://arclab.tistory.com/162" TargetMode="External"/><Relationship Id="rId4" Type="http://schemas.openxmlformats.org/officeDocument/2006/relationships/hyperlink" Target="https://youtu.be/aGIEVeaKLgY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cutmix&amp;oq=cutmix&amp;aqs=chrome.0.69i59j0l6j69i61.891j0j7&amp;sourceid=chrome&amp;ie=UTF-8" TargetMode="External"/><Relationship Id="rId2" Type="http://schemas.openxmlformats.org/officeDocument/2006/relationships/hyperlink" Target="https://arxiv.org/abs/1905.0489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35674-2C76-406E-8BA7-BEF924D83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167" y="1637266"/>
            <a:ext cx="11635666" cy="2872589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Class Activation Map</a:t>
            </a:r>
            <a:br>
              <a:rPr lang="en-US" altLang="ko-KR" sz="4400" dirty="0"/>
            </a:br>
            <a:r>
              <a:rPr lang="en-US" altLang="ko-KR" sz="4400" dirty="0"/>
              <a:t>Easier and Easier</a:t>
            </a:r>
            <a:br>
              <a:rPr lang="en-US" altLang="ko-KR" sz="4400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6CEB80-EA82-49FA-9D65-50CCF18BB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0265"/>
            <a:ext cx="9144000" cy="517202"/>
          </a:xfrm>
        </p:spPr>
        <p:txBody>
          <a:bodyPr>
            <a:normAutofit/>
          </a:bodyPr>
          <a:lstStyle/>
          <a:p>
            <a:r>
              <a:rPr lang="en-US" altLang="ko-KR" dirty="0"/>
              <a:t>C.E</a:t>
            </a:r>
            <a:r>
              <a:rPr lang="ko-KR" altLang="en-US" dirty="0"/>
              <a:t> </a:t>
            </a:r>
            <a:r>
              <a:rPr lang="en-US" altLang="ko-KR" dirty="0"/>
              <a:t>18011573</a:t>
            </a:r>
            <a:r>
              <a:rPr lang="ko-KR" altLang="en-US" dirty="0"/>
              <a:t> 이장후</a:t>
            </a:r>
            <a:r>
              <a:rPr lang="en-US" altLang="ko-KR" dirty="0"/>
              <a:t> / </a:t>
            </a:r>
            <a:r>
              <a:rPr lang="en-US" altLang="ko-KR" b="1" dirty="0"/>
              <a:t>S</a:t>
            </a:r>
            <a:r>
              <a:rPr lang="en-US" altLang="ko-KR" dirty="0"/>
              <a:t>ejong</a:t>
            </a:r>
            <a:r>
              <a:rPr lang="ko-KR" altLang="en-US" dirty="0"/>
              <a:t> </a:t>
            </a:r>
            <a:r>
              <a:rPr lang="en-US" altLang="ko-KR" b="1" dirty="0"/>
              <a:t>A</a:t>
            </a:r>
            <a:r>
              <a:rPr lang="en-US" altLang="ko-KR" dirty="0"/>
              <a:t>rtificial</a:t>
            </a:r>
            <a:r>
              <a:rPr lang="ko-KR" altLang="en-US" dirty="0"/>
              <a:t> </a:t>
            </a:r>
            <a:r>
              <a:rPr lang="en-US" altLang="ko-KR" b="1" dirty="0"/>
              <a:t>I</a:t>
            </a:r>
            <a:r>
              <a:rPr lang="en-US" altLang="ko-KR" dirty="0"/>
              <a:t>ntelligence : S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EDD5F-1C39-4F5B-81AC-5D8470BE7CD2}"/>
              </a:ext>
            </a:extLst>
          </p:cNvPr>
          <p:cNvSpPr txBox="1"/>
          <p:nvPr/>
        </p:nvSpPr>
        <p:spPr>
          <a:xfrm>
            <a:off x="3818964" y="5629835"/>
            <a:ext cx="455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j-lt"/>
              </a:rPr>
              <a:t>.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949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25DBD-4F87-443D-BEC1-DA4B9BFE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Visualize : Raw Activation in </a:t>
            </a:r>
            <a:r>
              <a:rPr lang="en-US" altLang="ko-KR" dirty="0" err="1"/>
              <a:t>ConvNet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368737-9C8A-4723-8812-99DF118D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추상화 결과를 확인하기 어려운 대표적인 예 </a:t>
            </a:r>
            <a:r>
              <a:rPr lang="en-US" altLang="ko-KR" sz="2400" dirty="0"/>
              <a:t>2</a:t>
            </a:r>
          </a:p>
          <a:p>
            <a:r>
              <a:rPr lang="en-US" altLang="ko-KR" sz="2400" dirty="0"/>
              <a:t>Low Level </a:t>
            </a:r>
            <a:r>
              <a:rPr lang="ko-KR" altLang="en-US" sz="2400" dirty="0"/>
              <a:t>에서 명확히 </a:t>
            </a:r>
            <a:r>
              <a:rPr lang="en-US" altLang="ko-KR" sz="2400" dirty="0"/>
              <a:t>“Edge</a:t>
            </a:r>
            <a:r>
              <a:rPr lang="ko-KR" altLang="en-US" sz="2400" dirty="0"/>
              <a:t> 중심으로</a:t>
            </a:r>
            <a:r>
              <a:rPr lang="en-US" altLang="ko-KR" sz="2400" dirty="0"/>
              <a:t>” </a:t>
            </a:r>
            <a:r>
              <a:rPr lang="ko-KR" altLang="en-US" sz="2400" dirty="0"/>
              <a:t>가 검출되었다는 것만 알 수 있음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B9E3BF-9F11-489D-87B8-EBBF724255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7DF0E95-D56D-43BE-B46E-B93042095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"/>
          <a:stretch/>
        </p:blipFill>
        <p:spPr bwMode="auto">
          <a:xfrm>
            <a:off x="852994" y="1943007"/>
            <a:ext cx="8338058" cy="42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B1E298-7BC0-43AB-87DB-C4908559E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562" y="3455798"/>
            <a:ext cx="892829" cy="6815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1B9268-CC5A-4915-9F13-A3B05441F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67" y="3469341"/>
            <a:ext cx="883864" cy="654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BF73B1-746E-46D8-A7CE-42A1BCD64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509" y="2003857"/>
            <a:ext cx="2164114" cy="4266979"/>
          </a:xfrm>
          <a:prstGeom prst="rect">
            <a:avLst/>
          </a:prstGeom>
          <a:ln w="63500">
            <a:solidFill>
              <a:srgbClr val="FFFF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182975-9218-49A8-9E0A-C61C7FD4A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759" y="1274322"/>
            <a:ext cx="883864" cy="6544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5F7D3E-863E-494B-B68D-276D8BCDA615}"/>
              </a:ext>
            </a:extLst>
          </p:cNvPr>
          <p:cNvSpPr/>
          <p:nvPr/>
        </p:nvSpPr>
        <p:spPr>
          <a:xfrm>
            <a:off x="10032178" y="3796572"/>
            <a:ext cx="1326776" cy="400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1DD7A7-89C2-4437-A050-D709710772D3}"/>
              </a:ext>
            </a:extLst>
          </p:cNvPr>
          <p:cNvSpPr/>
          <p:nvPr/>
        </p:nvSpPr>
        <p:spPr>
          <a:xfrm>
            <a:off x="6840071" y="4137347"/>
            <a:ext cx="1066800" cy="20068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6792F89-E3BF-46B8-B7F4-40629E20D4D6}"/>
              </a:ext>
            </a:extLst>
          </p:cNvPr>
          <p:cNvSpPr/>
          <p:nvPr/>
        </p:nvSpPr>
        <p:spPr>
          <a:xfrm>
            <a:off x="11245444" y="143100"/>
            <a:ext cx="828130" cy="8281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Activation Map </a:t>
            </a:r>
            <a:r>
              <a:rPr lang="ko-KR" altLang="en-US" sz="800" b="1" dirty="0"/>
              <a:t>과 관련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52747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14803-E32C-45D7-8BFC-7243E3F2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9" y="8402"/>
            <a:ext cx="11704424" cy="971777"/>
          </a:xfrm>
        </p:spPr>
        <p:txBody>
          <a:bodyPr/>
          <a:lstStyle/>
          <a:p>
            <a:r>
              <a:rPr lang="en-US" altLang="ko-KR" dirty="0"/>
              <a:t>Visualize : Raw Filter in </a:t>
            </a:r>
            <a:r>
              <a:rPr lang="en-US" altLang="ko-KR" dirty="0" err="1"/>
              <a:t>ConvNet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FBC98-1A5B-4E58-8066-794AC340F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단순히 </a:t>
            </a:r>
            <a:r>
              <a:rPr lang="en-US" altLang="ko-KR" sz="2000" dirty="0"/>
              <a:t>Activation Map </a:t>
            </a:r>
            <a:r>
              <a:rPr lang="ko-KR" altLang="en-US" sz="2000" dirty="0"/>
              <a:t>을 </a:t>
            </a:r>
            <a:r>
              <a:rPr lang="en-US" altLang="ko-KR" sz="2000" dirty="0"/>
              <a:t>Visualization </a:t>
            </a:r>
            <a:r>
              <a:rPr lang="ko-KR" altLang="en-US" sz="2000" dirty="0"/>
              <a:t>하는 방법은</a:t>
            </a:r>
            <a:r>
              <a:rPr lang="en-US" altLang="ko-KR" sz="2000" dirty="0"/>
              <a:t> </a:t>
            </a:r>
            <a:r>
              <a:rPr lang="ko-KR" altLang="en-US" sz="2000" dirty="0"/>
              <a:t>지나친 추상화의 문제와</a:t>
            </a:r>
            <a:r>
              <a:rPr lang="en-US" altLang="ko-KR" sz="2000" dirty="0"/>
              <a:t>, input </a:t>
            </a:r>
            <a:r>
              <a:rPr lang="ko-KR" altLang="en-US" sz="2000" dirty="0"/>
              <a:t>이 필요하다는 문제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Filter</a:t>
            </a:r>
            <a:r>
              <a:rPr lang="ko-KR" altLang="en-US" sz="2000" dirty="0"/>
              <a:t> 의 가중치를 보고 이 </a:t>
            </a:r>
            <a:r>
              <a:rPr lang="en-US" altLang="ko-KR" sz="2000" dirty="0"/>
              <a:t>Filter </a:t>
            </a:r>
            <a:r>
              <a:rPr lang="ko-KR" altLang="en-US" sz="2000" dirty="0"/>
              <a:t>이 어떤 역할을 하는 </a:t>
            </a:r>
            <a:r>
              <a:rPr lang="en-US" altLang="ko-KR" sz="2000" dirty="0"/>
              <a:t>Filter </a:t>
            </a:r>
            <a:r>
              <a:rPr lang="ko-KR" altLang="en-US" sz="2000" dirty="0"/>
              <a:t>인지 알아낼 수 있다는 생각을 이용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아래 그림의 </a:t>
            </a:r>
            <a:r>
              <a:rPr lang="en-US" altLang="ko-KR" sz="2000" dirty="0"/>
              <a:t>Filter </a:t>
            </a:r>
            <a:r>
              <a:rPr lang="ko-KR" altLang="en-US" sz="2000" dirty="0"/>
              <a:t>은 무엇을 하는 </a:t>
            </a:r>
            <a:r>
              <a:rPr lang="en-US" altLang="ko-KR" sz="2000" dirty="0"/>
              <a:t>Filter </a:t>
            </a:r>
            <a:r>
              <a:rPr lang="ko-KR" altLang="en-US" sz="2000" dirty="0"/>
              <a:t>일까</a:t>
            </a:r>
            <a:r>
              <a:rPr lang="en-US" altLang="ko-KR" sz="2000" dirty="0"/>
              <a:t>?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Answer : </a:t>
            </a:r>
            <a:r>
              <a:rPr lang="en-US" altLang="ko-KR" sz="2000" b="1" dirty="0"/>
              <a:t>Edge Detection Filter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40F96-3276-4AA5-9550-BA12E4516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8" name="Picture 2" descr="sobel filter에 대한 이미지 검색결과">
            <a:extLst>
              <a:ext uri="{FF2B5EF4-FFF2-40B4-BE49-F238E27FC236}">
                <a16:creationId xmlns:a16="http://schemas.microsoft.com/office/drawing/2014/main" id="{7A8A014E-DE97-4435-A47A-F536524B6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9" y="2504736"/>
            <a:ext cx="3548512" cy="184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3F2FC5F-433A-4DF4-BCCB-8928A1D51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04"/>
          <a:stretch/>
        </p:blipFill>
        <p:spPr>
          <a:xfrm>
            <a:off x="5373091" y="2091625"/>
            <a:ext cx="6594844" cy="40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68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14803-E32C-45D7-8BFC-7243E3F2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9" y="8402"/>
            <a:ext cx="11704424" cy="971777"/>
          </a:xfrm>
        </p:spPr>
        <p:txBody>
          <a:bodyPr/>
          <a:lstStyle/>
          <a:p>
            <a:r>
              <a:rPr lang="en-US" altLang="ko-KR" dirty="0"/>
              <a:t>Visualize : Raw Filter in </a:t>
            </a:r>
            <a:r>
              <a:rPr lang="en-US" altLang="ko-KR" dirty="0" err="1"/>
              <a:t>ConvNet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FBC98-1A5B-4E58-8066-794AC340F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7" y="971230"/>
            <a:ext cx="11712186" cy="4988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당연히 발생하는 문제점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Filter </a:t>
            </a:r>
            <a:r>
              <a:rPr lang="ko-KR" altLang="en-US" sz="2000" dirty="0"/>
              <a:t>의 생김새만 보고</a:t>
            </a:r>
            <a:r>
              <a:rPr lang="en-US" altLang="ko-KR" sz="2000" dirty="0"/>
              <a:t>, </a:t>
            </a:r>
            <a:r>
              <a:rPr lang="ko-KR" altLang="en-US" sz="2000" dirty="0"/>
              <a:t>어떤 기능을 하는 </a:t>
            </a:r>
            <a:r>
              <a:rPr lang="en-US" altLang="ko-KR" sz="2000" dirty="0"/>
              <a:t>Filter </a:t>
            </a:r>
            <a:r>
              <a:rPr lang="ko-KR" altLang="en-US" sz="2000" dirty="0"/>
              <a:t>인지 직관적으로 파악하기 어렵다</a:t>
            </a:r>
            <a:r>
              <a:rPr lang="en-US" altLang="ko-KR" sz="2000" dirty="0"/>
              <a:t>. (</a:t>
            </a:r>
            <a:r>
              <a:rPr lang="ko-KR" altLang="en-US" sz="2000" dirty="0"/>
              <a:t>그리고 일단 너무 작다</a:t>
            </a:r>
            <a:r>
              <a:rPr lang="en-US" altLang="ko-KR" sz="2000" dirty="0"/>
              <a:t>)</a:t>
            </a:r>
          </a:p>
          <a:p>
            <a:pPr>
              <a:buFontTx/>
              <a:buChar char="-"/>
            </a:pPr>
            <a:r>
              <a:rPr lang="ko-KR" altLang="en-US" sz="2000" dirty="0"/>
              <a:t>레이어가 쌓임 </a:t>
            </a:r>
            <a:r>
              <a:rPr lang="en-US" altLang="ko-KR" sz="2000" dirty="0"/>
              <a:t>: </a:t>
            </a:r>
            <a:r>
              <a:rPr lang="ko-KR" altLang="en-US" sz="2000" dirty="0"/>
              <a:t>이미 한 번</a:t>
            </a:r>
            <a:r>
              <a:rPr lang="en-US" altLang="ko-KR" sz="2000" dirty="0"/>
              <a:t> </a:t>
            </a:r>
            <a:r>
              <a:rPr lang="ko-KR" altLang="en-US" sz="2000" dirty="0"/>
              <a:t>특징을 뽑은 것에서 다시 특징을 뽑는 필터를 보는 것 </a:t>
            </a:r>
            <a:r>
              <a:rPr lang="en-US" altLang="ko-KR" sz="2000" dirty="0"/>
              <a:t>: </a:t>
            </a:r>
            <a:r>
              <a:rPr lang="ko-KR" altLang="en-US" sz="2000" dirty="0"/>
              <a:t>의미파악이 불가능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en-US" altLang="ko-KR" sz="2000" dirty="0"/>
              <a:t>Activation Map </a:t>
            </a:r>
            <a:r>
              <a:rPr lang="ko-KR" altLang="en-US" sz="2000" dirty="0"/>
              <a:t>에 비해 </a:t>
            </a:r>
            <a:r>
              <a:rPr lang="en-US" altLang="ko-KR" sz="2000" dirty="0"/>
              <a:t>Filter </a:t>
            </a:r>
            <a:r>
              <a:rPr lang="ko-KR" altLang="en-US" sz="2000" dirty="0"/>
              <a:t>을 </a:t>
            </a:r>
            <a:r>
              <a:rPr lang="en-US" altLang="ko-KR" sz="2000" dirty="0"/>
              <a:t>Visualization </a:t>
            </a:r>
            <a:r>
              <a:rPr lang="ko-KR" altLang="en-US" sz="2000" dirty="0"/>
              <a:t>하기에는 양이 너무 많다</a:t>
            </a:r>
            <a:r>
              <a:rPr lang="en-US" altLang="ko-KR" sz="2000" dirty="0"/>
              <a:t>. </a:t>
            </a:r>
            <a:r>
              <a:rPr lang="en-US" altLang="ko-KR" sz="1800" dirty="0"/>
              <a:t>(ex.1 Map </a:t>
            </a:r>
            <a:r>
              <a:rPr lang="ko-KR" altLang="en-US" sz="1800" dirty="0"/>
              <a:t>당 </a:t>
            </a:r>
            <a:r>
              <a:rPr lang="en-US" altLang="ko-KR" sz="1800" dirty="0"/>
              <a:t>512 channel filter)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 err="1"/>
              <a:t>ConvNet</a:t>
            </a:r>
            <a:r>
              <a:rPr lang="en-US" altLang="ko-KR" sz="2000" dirty="0"/>
              <a:t> </a:t>
            </a:r>
            <a:r>
              <a:rPr lang="ko-KR" altLang="en-US" sz="2000" dirty="0"/>
              <a:t>에서 사람이 이해하기 쉬운 모양의 </a:t>
            </a:r>
            <a:r>
              <a:rPr lang="en-US" altLang="ko-KR" sz="2000" dirty="0"/>
              <a:t>Filter </a:t>
            </a:r>
            <a:r>
              <a:rPr lang="ko-KR" altLang="en-US" sz="2000" dirty="0"/>
              <a:t>만 생겨나라는 법은 없다</a:t>
            </a:r>
            <a:r>
              <a:rPr lang="en-US" altLang="ko-KR" sz="2000" dirty="0"/>
              <a:t>.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40F96-3276-4AA5-9550-BA12E4516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https://youtu.be/6wcs6szJWMY, </a:t>
            </a:r>
            <a:r>
              <a:rPr lang="en-US" altLang="ko-KR" dirty="0">
                <a:hlinkClick r:id="rId2"/>
              </a:rPr>
              <a:t>https://www.researchgate.net/figure/Visualization-of-96-filters-of-the-first-convolution-layer-The-filters-of-size-11-11_fig2_279215570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945A87-ACF5-460E-ACCC-CD1675126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00"/>
          <a:stretch/>
        </p:blipFill>
        <p:spPr>
          <a:xfrm>
            <a:off x="700140" y="3700502"/>
            <a:ext cx="3922264" cy="2268439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3AC1DF-9BDF-44F8-AD31-978D2DE55E83}"/>
              </a:ext>
            </a:extLst>
          </p:cNvPr>
          <p:cNvSpPr/>
          <p:nvPr/>
        </p:nvSpPr>
        <p:spPr>
          <a:xfrm>
            <a:off x="872469" y="4701095"/>
            <a:ext cx="1171575" cy="76209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Color</a:t>
            </a:r>
            <a:r>
              <a:rPr lang="ko-KR" altLang="en-US" sz="1200" dirty="0"/>
              <a:t>영역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0A855B7-FA36-463F-BBEE-4AB80C6978F5}"/>
              </a:ext>
            </a:extLst>
          </p:cNvPr>
          <p:cNvSpPr/>
          <p:nvPr/>
        </p:nvSpPr>
        <p:spPr>
          <a:xfrm rot="10800000">
            <a:off x="872469" y="3188179"/>
            <a:ext cx="1171575" cy="7620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Gray</a:t>
            </a:r>
          </a:p>
          <a:p>
            <a:pPr algn="ctr"/>
            <a:r>
              <a:rPr lang="ko-KR" altLang="en-US" sz="1200" dirty="0"/>
              <a:t>영역</a:t>
            </a:r>
          </a:p>
        </p:txBody>
      </p:sp>
      <p:pic>
        <p:nvPicPr>
          <p:cNvPr id="1026" name="Picture 2" descr="Visualization of 96 filters of the first convolution layer. The filters of size 11 × 11 × 3 are learned on the 227 × 227 × 3 input images. ">
            <a:extLst>
              <a:ext uri="{FF2B5EF4-FFF2-40B4-BE49-F238E27FC236}">
                <a16:creationId xmlns:a16="http://schemas.microsoft.com/office/drawing/2014/main" id="{7F88ACA6-DDBE-48A6-B420-34E79A40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366" y="3063953"/>
            <a:ext cx="4195849" cy="282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F4FDF0-050A-447D-ABCD-CFC4A18B9B84}"/>
              </a:ext>
            </a:extLst>
          </p:cNvPr>
          <p:cNvSpPr/>
          <p:nvPr/>
        </p:nvSpPr>
        <p:spPr>
          <a:xfrm>
            <a:off x="4794733" y="3188179"/>
            <a:ext cx="28609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111111"/>
                </a:solidFill>
                <a:latin typeface="Roboto"/>
              </a:rPr>
              <a:t>Visualization of 96 filters of the first convolution layer. The filters of size 11 × 11 × 3 are learned on the 227 × 227 × 3 input images.</a:t>
            </a:r>
            <a:endParaRPr lang="en-US" altLang="ko-KR" sz="1100" b="0" i="0" dirty="0">
              <a:solidFill>
                <a:srgbClr val="11111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741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14803-E32C-45D7-8BFC-7243E3F2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9" y="8402"/>
            <a:ext cx="11704424" cy="971777"/>
          </a:xfrm>
        </p:spPr>
        <p:txBody>
          <a:bodyPr/>
          <a:lstStyle/>
          <a:p>
            <a:r>
              <a:rPr lang="en-US" altLang="ko-KR" dirty="0"/>
              <a:t>Visualize : Raw Filter in </a:t>
            </a:r>
            <a:r>
              <a:rPr lang="en-US" altLang="ko-KR" dirty="0" err="1"/>
              <a:t>ConvNet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FBC98-1A5B-4E58-8066-794AC340F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7" y="971230"/>
            <a:ext cx="11712186" cy="4988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결국 </a:t>
            </a:r>
            <a:r>
              <a:rPr lang="en-US" altLang="ko-KR" sz="2000" dirty="0"/>
              <a:t>Filter </a:t>
            </a:r>
            <a:r>
              <a:rPr lang="ko-KR" altLang="en-US" sz="2000" dirty="0"/>
              <a:t>을 </a:t>
            </a:r>
            <a:r>
              <a:rPr lang="en-US" altLang="ko-KR" sz="2000" dirty="0"/>
              <a:t>Visualization </a:t>
            </a:r>
            <a:r>
              <a:rPr lang="ko-KR" altLang="en-US" sz="2000" dirty="0"/>
              <a:t>하는 방법은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ConvNet</a:t>
            </a:r>
            <a:r>
              <a:rPr lang="en-US" altLang="ko-KR" sz="2000" dirty="0"/>
              <a:t> </a:t>
            </a:r>
            <a:r>
              <a:rPr lang="ko-KR" altLang="en-US" sz="2000" dirty="0"/>
              <a:t>이 동작을 잘 하고 있긴 </a:t>
            </a:r>
            <a:r>
              <a:rPr lang="ko-KR" altLang="en-US" sz="2000" dirty="0" err="1"/>
              <a:t>한건가</a:t>
            </a:r>
            <a:r>
              <a:rPr lang="ko-KR" altLang="en-US" sz="2000" dirty="0"/>
              <a:t> 확인하는 데 사용</a:t>
            </a:r>
            <a:r>
              <a:rPr lang="en-US" altLang="ko-KR" sz="20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40F96-3276-4AA5-9550-BA12E4516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https://youtu.be/6wcs6szJWMY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07302D-3515-43D5-9A5F-076ECBF5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88" y="1319246"/>
            <a:ext cx="9501984" cy="48765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E8754B-B1CB-44EF-988D-F7A6BFCF369C}"/>
              </a:ext>
            </a:extLst>
          </p:cNvPr>
          <p:cNvSpPr/>
          <p:nvPr/>
        </p:nvSpPr>
        <p:spPr>
          <a:xfrm>
            <a:off x="6422769" y="2881136"/>
            <a:ext cx="1326776" cy="400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13CDA3-8CAA-468B-81BF-C3A36879E823}"/>
              </a:ext>
            </a:extLst>
          </p:cNvPr>
          <p:cNvSpPr/>
          <p:nvPr/>
        </p:nvSpPr>
        <p:spPr>
          <a:xfrm>
            <a:off x="6422769" y="4960984"/>
            <a:ext cx="1326776" cy="400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2AAAD9-04E6-41A8-A2E3-F56EE65AD68D}"/>
              </a:ext>
            </a:extLst>
          </p:cNvPr>
          <p:cNvSpPr/>
          <p:nvPr/>
        </p:nvSpPr>
        <p:spPr>
          <a:xfrm>
            <a:off x="6324157" y="1416188"/>
            <a:ext cx="2460068" cy="400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이건 </a:t>
            </a:r>
            <a:r>
              <a:rPr lang="ko-KR" altLang="en-US" dirty="0" err="1"/>
              <a:t>뭔지</a:t>
            </a:r>
            <a:r>
              <a:rPr lang="ko-KR" altLang="en-US" dirty="0"/>
              <a:t> 알겠다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94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C7E4A-9E6D-4DD4-AA53-02241CC3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Visualize : Gradient Ascent with Activation (1)</a:t>
            </a:r>
            <a:endParaRPr lang="ko-KR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91406D1-53B1-4172-8306-F8E625EDF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7987" y="971230"/>
                <a:ext cx="11712186" cy="4988762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400" dirty="0"/>
                  <a:t>Gradient Ascent : </a:t>
                </a:r>
                <a:r>
                  <a:rPr lang="ko-KR" altLang="en-US" sz="2400" dirty="0"/>
                  <a:t>특정 </a:t>
                </a:r>
                <a:r>
                  <a:rPr lang="en-US" altLang="ko-KR" sz="2400" dirty="0"/>
                  <a:t>Activation Map </a:t>
                </a:r>
                <a:r>
                  <a:rPr lang="ko-KR" altLang="en-US" sz="2400" dirty="0"/>
                  <a:t>까지 경사 상승을 하는 경우</a:t>
                </a:r>
                <a:r>
                  <a:rPr lang="en-US" altLang="ko-KR" sz="2400" dirty="0"/>
                  <a:t>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𝐴𝑐𝑡𝑖𝑣𝑎𝑡𝑖𝑜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𝑐h𝑎𝑛𝑛𝑒𝑙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𝐼𝑚𝑎𝑔𝑒𝑝𝑖𝑥𝑒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𝑖𝑗𝑐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sz="2400" dirty="0"/>
                  <a:t> 를 계산</a:t>
                </a:r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𝑖𝑚𝑎𝑔𝑒𝑝𝑖𝑥𝑒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𝑖𝑗𝑐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𝑟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𝐴𝑐𝑡𝑖𝑣𝑎𝑡𝑖𝑜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𝑐h𝑎𝑛𝑛𝑒𝑙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𝐼𝑚𝑎𝑔𝑒𝑝𝑖𝑥𝑒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𝑖𝑗𝑐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sz="2400" dirty="0"/>
                  <a:t> 를 해 줌</a:t>
                </a:r>
                <a:r>
                  <a:rPr lang="en-US" altLang="ko-KR" sz="2400" dirty="0"/>
                  <a:t>.</a:t>
                </a:r>
              </a:p>
              <a:p>
                <a:r>
                  <a:rPr lang="ko-KR" altLang="en-US" sz="2400" dirty="0"/>
                  <a:t>위 과정을 반복적</a:t>
                </a:r>
                <a:r>
                  <a:rPr lang="en-US" altLang="ko-KR" sz="2400" dirty="0"/>
                  <a:t>, input image </a:t>
                </a:r>
                <a:r>
                  <a:rPr lang="ko-KR" altLang="en-US" sz="2400" dirty="0"/>
                  <a:t>를 갱신해 나감</a:t>
                </a:r>
                <a:r>
                  <a:rPr lang="en-US" altLang="ko-KR" sz="24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imagepixel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𝑖𝑚𝑎𝑔𝑒𝑝𝑖𝑥𝑒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𝑖𝑗𝑐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𝑟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𝐴𝑐𝑡𝑖𝑣𝑎𝑡𝑖𝑜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𝑐h𝑎𝑛𝑛𝑒𝑙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𝐼𝑚𝑎𝑔𝑒𝑝𝑖𝑥𝑒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𝑖𝑗𝑐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1600" dirty="0"/>
              </a:p>
              <a:p>
                <a:r>
                  <a:rPr lang="ko-KR" altLang="en-US" sz="2400" dirty="0"/>
                  <a:t>그렇게 생성된 최종 </a:t>
                </a:r>
                <a:r>
                  <a:rPr lang="en-US" altLang="ko-KR" sz="2400" dirty="0"/>
                  <a:t>input image </a:t>
                </a:r>
                <a:r>
                  <a:rPr lang="ko-KR" altLang="en-US" sz="2400" dirty="0"/>
                  <a:t>는 아래와 같은 모양들을 가지게 됨</a:t>
                </a:r>
                <a:r>
                  <a:rPr lang="en-US" altLang="ko-KR" sz="2400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91406D1-53B1-4172-8306-F8E625EDF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987" y="971230"/>
                <a:ext cx="11712186" cy="4988762"/>
              </a:xfrm>
              <a:blipFill>
                <a:blip r:embed="rId2"/>
                <a:stretch>
                  <a:fillRect l="-729" t="-1709" r="-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6C9734-9E0F-42D7-8153-2182A528C1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https://distill.pub/2017/feature-visualization/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4751C2-DE56-4958-ABFB-86CFA8775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104" y="3404927"/>
            <a:ext cx="8139952" cy="279083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89B05CC-C907-415D-9572-D3DEDF3022E9}"/>
              </a:ext>
            </a:extLst>
          </p:cNvPr>
          <p:cNvSpPr/>
          <p:nvPr/>
        </p:nvSpPr>
        <p:spPr>
          <a:xfrm>
            <a:off x="11245444" y="143100"/>
            <a:ext cx="828130" cy="8281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Activation Map </a:t>
            </a:r>
            <a:r>
              <a:rPr lang="ko-KR" altLang="en-US" sz="800" b="1" dirty="0"/>
              <a:t>과 관련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13248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C7E4A-9E6D-4DD4-AA53-02241CC3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28" y="-547"/>
            <a:ext cx="11704424" cy="971777"/>
          </a:xfrm>
        </p:spPr>
        <p:txBody>
          <a:bodyPr>
            <a:noAutofit/>
          </a:bodyPr>
          <a:lstStyle/>
          <a:p>
            <a:r>
              <a:rPr lang="en-US" altLang="ko-KR" sz="4000" dirty="0"/>
              <a:t>Visualize : Gradient Ascent with Activation (2)</a:t>
            </a:r>
            <a:endParaRPr lang="ko-KR" altLang="en-US" sz="4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6C9734-9E0F-42D7-8153-2182A528C1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https://www.researchgate.net/figure/The-CNN-DCN-architecture-for-Conv5-of-VGG16_fig6_315769531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2458D-446E-4D1B-B6E4-23490A2D2388}"/>
              </a:ext>
            </a:extLst>
          </p:cNvPr>
          <p:cNvSpPr txBox="1"/>
          <p:nvPr/>
        </p:nvSpPr>
        <p:spPr>
          <a:xfrm>
            <a:off x="184924" y="2629362"/>
            <a:ext cx="242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Random noise </a:t>
            </a:r>
            <a:endParaRPr lang="ko-KR" altLang="en-US" dirty="0"/>
          </a:p>
        </p:txBody>
      </p:sp>
      <p:pic>
        <p:nvPicPr>
          <p:cNvPr id="2050" name="Picture 2" descr="Random noise stimulus. | Download Scientific Diagram">
            <a:extLst>
              <a:ext uri="{FF2B5EF4-FFF2-40B4-BE49-F238E27FC236}">
                <a16:creationId xmlns:a16="http://schemas.microsoft.com/office/drawing/2014/main" id="{93231734-D979-4F29-B6AA-B6C9AF1D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3" y="1602690"/>
            <a:ext cx="933972" cy="88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124860-8B5A-4AB5-81C0-26D3EFF3F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132" y="777512"/>
            <a:ext cx="2206896" cy="2532048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DC1E58B-1F95-49B9-93F0-5FB81EA47971}"/>
              </a:ext>
            </a:extLst>
          </p:cNvPr>
          <p:cNvSpPr/>
          <p:nvPr/>
        </p:nvSpPr>
        <p:spPr>
          <a:xfrm>
            <a:off x="2255656" y="1642604"/>
            <a:ext cx="699476" cy="717176"/>
          </a:xfrm>
          <a:prstGeom prst="rightArrow">
            <a:avLst/>
          </a:prstGeom>
          <a:solidFill>
            <a:srgbClr val="FF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</a:t>
            </a:r>
            <a:endParaRPr lang="ko-KR" altLang="en-US" sz="1100" dirty="0"/>
          </a:p>
        </p:txBody>
      </p:sp>
      <p:pic>
        <p:nvPicPr>
          <p:cNvPr id="13" name="Picture 2" descr="Random noise stimulus. | Download Scientific Diagram">
            <a:extLst>
              <a:ext uri="{FF2B5EF4-FFF2-40B4-BE49-F238E27FC236}">
                <a16:creationId xmlns:a16="http://schemas.microsoft.com/office/drawing/2014/main" id="{2081F560-83EE-47A9-81EE-F8CD71069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01" y="2877687"/>
            <a:ext cx="933972" cy="88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4E54D45-7D75-4D50-884B-EFD06308DF3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136976" y="2359780"/>
            <a:ext cx="761311" cy="5179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613A0E-780E-449F-B084-840D82A1E7E1}"/>
              </a:ext>
            </a:extLst>
          </p:cNvPr>
          <p:cNvSpPr txBox="1"/>
          <p:nvPr/>
        </p:nvSpPr>
        <p:spPr>
          <a:xfrm>
            <a:off x="96068" y="3827467"/>
            <a:ext cx="7246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Ex. </a:t>
            </a:r>
            <a:r>
              <a:rPr lang="en-US" altLang="ko-KR" b="1" dirty="0"/>
              <a:t>Conv1 block, 1</a:t>
            </a:r>
            <a:r>
              <a:rPr lang="en-US" altLang="ko-KR" b="1" baseline="30000" dirty="0"/>
              <a:t>st</a:t>
            </a:r>
            <a:r>
              <a:rPr lang="en-US" altLang="ko-KR" b="1" dirty="0"/>
              <a:t> layer, 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channel feature map : Target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이 </a:t>
            </a:r>
            <a:r>
              <a:rPr lang="en-US" altLang="ko-KR" dirty="0"/>
              <a:t>Activation map </a:t>
            </a:r>
            <a:r>
              <a:rPr lang="ko-KR" altLang="en-US" dirty="0"/>
              <a:t>의 각 </a:t>
            </a:r>
            <a:r>
              <a:rPr lang="en-US" altLang="ko-KR" dirty="0"/>
              <a:t>pixel </a:t>
            </a:r>
            <a:r>
              <a:rPr lang="ko-KR" altLang="en-US" dirty="0"/>
              <a:t>을 가장 많이 활성화시키는</a:t>
            </a:r>
            <a:endParaRPr lang="en-US" altLang="ko-KR" dirty="0"/>
          </a:p>
          <a:p>
            <a:pPr algn="ctr"/>
            <a:r>
              <a:rPr lang="en-US" altLang="ko-KR" dirty="0"/>
              <a:t>Random noise </a:t>
            </a:r>
            <a:r>
              <a:rPr lang="ko-KR" altLang="en-US" dirty="0"/>
              <a:t>를 만드는 것이 이 </a:t>
            </a:r>
            <a:r>
              <a:rPr lang="en-US" altLang="ko-KR" dirty="0"/>
              <a:t>Visualization </a:t>
            </a:r>
            <a:r>
              <a:rPr lang="ko-KR" altLang="en-US" dirty="0"/>
              <a:t>의 목적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이 </a:t>
            </a:r>
            <a:r>
              <a:rPr lang="en-US" altLang="ko-KR" dirty="0"/>
              <a:t>Conv1 block, 1</a:t>
            </a:r>
            <a:r>
              <a:rPr lang="en-US" altLang="ko-KR" baseline="30000" dirty="0"/>
              <a:t>st</a:t>
            </a:r>
            <a:r>
              <a:rPr lang="en-US" altLang="ko-KR" dirty="0"/>
              <a:t> layer, </a:t>
            </a:r>
            <a:r>
              <a:rPr lang="en-US" altLang="ko-KR" b="1" dirty="0"/>
              <a:t>2</a:t>
            </a:r>
            <a:r>
              <a:rPr lang="en-US" altLang="ko-KR" b="1" baseline="30000" dirty="0"/>
              <a:t>nd</a:t>
            </a:r>
            <a:r>
              <a:rPr lang="en-US" altLang="ko-KR" dirty="0"/>
              <a:t> channel feature map </a:t>
            </a:r>
            <a:r>
              <a:rPr lang="ko-KR" altLang="en-US" dirty="0"/>
              <a:t>을 만드는</a:t>
            </a:r>
            <a:r>
              <a:rPr lang="en-US" altLang="ko-KR" dirty="0"/>
              <a:t> filter </a:t>
            </a:r>
            <a:r>
              <a:rPr lang="ko-KR" altLang="en-US" dirty="0"/>
              <a:t>들과 </a:t>
            </a:r>
            <a:r>
              <a:rPr lang="en-US" altLang="ko-KR" dirty="0"/>
              <a:t>“</a:t>
            </a:r>
            <a:r>
              <a:rPr lang="ko-KR" altLang="en-US" dirty="0" err="1"/>
              <a:t>아다리</a:t>
            </a:r>
            <a:r>
              <a:rPr lang="en-US" altLang="ko-KR" dirty="0"/>
              <a:t>”</a:t>
            </a:r>
            <a:r>
              <a:rPr lang="ko-KR" altLang="en-US" dirty="0"/>
              <a:t>가 잘 맞으면</a:t>
            </a:r>
            <a:r>
              <a:rPr lang="en-US" altLang="ko-KR" dirty="0"/>
              <a:t> Activation map </a:t>
            </a:r>
            <a:r>
              <a:rPr lang="ko-KR" altLang="en-US" dirty="0"/>
              <a:t>은 활성화 될 것이다</a:t>
            </a:r>
            <a:r>
              <a:rPr lang="en-US" altLang="ko-KR" dirty="0"/>
              <a:t>.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EB1AC3A-9C57-4313-A072-BD81C0ECF197}"/>
              </a:ext>
            </a:extLst>
          </p:cNvPr>
          <p:cNvSpPr/>
          <p:nvPr/>
        </p:nvSpPr>
        <p:spPr>
          <a:xfrm>
            <a:off x="5343872" y="1642604"/>
            <a:ext cx="699476" cy="7171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iter</a:t>
            </a:r>
            <a:endParaRPr lang="ko-KR" altLang="en-US" sz="11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4D289A1-69D4-46EF-B181-78585E56B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3" y="803563"/>
            <a:ext cx="2206896" cy="2532048"/>
          </a:xfrm>
          <a:prstGeom prst="rect">
            <a:avLst/>
          </a:prstGeom>
        </p:spPr>
      </p:pic>
      <p:pic>
        <p:nvPicPr>
          <p:cNvPr id="38" name="Picture 2" descr="Random noise stimulus. | Download Scientific Diagram">
            <a:extLst>
              <a:ext uri="{FF2B5EF4-FFF2-40B4-BE49-F238E27FC236}">
                <a16:creationId xmlns:a16="http://schemas.microsoft.com/office/drawing/2014/main" id="{B816EDAF-7E83-4CF9-BB34-E3EBF3CD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888" y="2877687"/>
            <a:ext cx="933972" cy="88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2D5CFCF-D230-4CD6-97AD-8BE1B03554F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607563" y="2359780"/>
            <a:ext cx="761311" cy="5179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F59A8B7-7D13-4E05-BC69-A63077474ED2}"/>
              </a:ext>
            </a:extLst>
          </p:cNvPr>
          <p:cNvSpPr/>
          <p:nvPr/>
        </p:nvSpPr>
        <p:spPr>
          <a:xfrm>
            <a:off x="8514601" y="1642604"/>
            <a:ext cx="699476" cy="717176"/>
          </a:xfrm>
          <a:prstGeom prst="rightArrow">
            <a:avLst/>
          </a:prstGeom>
          <a:solidFill>
            <a:srgbClr val="FF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</a:t>
            </a:r>
            <a:endParaRPr lang="ko-KR" altLang="en-US" sz="1100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E7D1461-8B41-47B4-B1C1-A732F08AE288}"/>
              </a:ext>
            </a:extLst>
          </p:cNvPr>
          <p:cNvSpPr/>
          <p:nvPr/>
        </p:nvSpPr>
        <p:spPr>
          <a:xfrm>
            <a:off x="6250009" y="1642604"/>
            <a:ext cx="699476" cy="7171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iter</a:t>
            </a:r>
            <a:endParaRPr lang="ko-KR" altLang="en-US" sz="11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7CEE5CB-8A45-4221-AFD1-603342274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444" y="1516505"/>
            <a:ext cx="948075" cy="97177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761F8F3-9988-432F-8C11-49B554D4F65B}"/>
              </a:ext>
            </a:extLst>
          </p:cNvPr>
          <p:cNvSpPr txBox="1"/>
          <p:nvPr/>
        </p:nvSpPr>
        <p:spPr>
          <a:xfrm>
            <a:off x="6599747" y="2629362"/>
            <a:ext cx="246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이런 </a:t>
            </a:r>
            <a:r>
              <a:rPr lang="en-US" altLang="ko-KR" dirty="0"/>
              <a:t>image </a:t>
            </a:r>
            <a:r>
              <a:rPr lang="ko-KR" altLang="en-US" dirty="0"/>
              <a:t>를 넣으면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3872B5-663E-4305-915B-B083D42EB22A}"/>
              </a:ext>
            </a:extLst>
          </p:cNvPr>
          <p:cNvSpPr txBox="1"/>
          <p:nvPr/>
        </p:nvSpPr>
        <p:spPr>
          <a:xfrm>
            <a:off x="9136227" y="3836619"/>
            <a:ext cx="246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이런 </a:t>
            </a:r>
            <a:r>
              <a:rPr lang="en-US" altLang="ko-KR" sz="1200" dirty="0"/>
              <a:t>Activation </a:t>
            </a:r>
            <a:r>
              <a:rPr lang="ko-KR" altLang="en-US" sz="1200" dirty="0"/>
              <a:t>이 나옴</a:t>
            </a:r>
            <a:r>
              <a:rPr lang="en-US" altLang="ko-KR" sz="1200" dirty="0"/>
              <a:t>.</a:t>
            </a:r>
          </a:p>
          <a:p>
            <a:pPr algn="ctr"/>
            <a:r>
              <a:rPr lang="en-US" altLang="ko-KR" sz="1200" dirty="0"/>
              <a:t>Random noise </a:t>
            </a:r>
            <a:r>
              <a:rPr lang="ko-KR" altLang="en-US" sz="1200" dirty="0"/>
              <a:t>에서 활성화된 것보다 많이 활성화된 것을 볼 수 있음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3A97632-AC5B-4F93-A370-E6E3C71C15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1737" y="2867479"/>
            <a:ext cx="624833" cy="906008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20EF9018-15AA-4873-8448-809669D9202E}"/>
              </a:ext>
            </a:extLst>
          </p:cNvPr>
          <p:cNvSpPr/>
          <p:nvPr/>
        </p:nvSpPr>
        <p:spPr>
          <a:xfrm>
            <a:off x="11245444" y="143100"/>
            <a:ext cx="828130" cy="8281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Activation Map </a:t>
            </a:r>
            <a:r>
              <a:rPr lang="ko-KR" altLang="en-US" sz="800" b="1" dirty="0"/>
              <a:t>과 관련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51492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C7E4A-9E6D-4DD4-AA53-02241CC3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28" y="-547"/>
            <a:ext cx="11704424" cy="971777"/>
          </a:xfrm>
        </p:spPr>
        <p:txBody>
          <a:bodyPr>
            <a:noAutofit/>
          </a:bodyPr>
          <a:lstStyle/>
          <a:p>
            <a:r>
              <a:rPr lang="en-US" altLang="ko-KR" sz="4000" dirty="0"/>
              <a:t>Visualize : Gradient Ascent with Activation (3)</a:t>
            </a:r>
            <a:endParaRPr lang="ko-KR" altLang="en-US" sz="4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6C9734-9E0F-42D7-8153-2182A528C1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80" y="5959992"/>
            <a:ext cx="12192000" cy="235773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https://www.researchgate.net/figure/The-CNN-DCN-architecture-for-Conv5-of-VGG16_fig6_315769531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2458D-446E-4D1B-B6E4-23490A2D2388}"/>
              </a:ext>
            </a:extLst>
          </p:cNvPr>
          <p:cNvSpPr txBox="1"/>
          <p:nvPr/>
        </p:nvSpPr>
        <p:spPr>
          <a:xfrm>
            <a:off x="184924" y="2629362"/>
            <a:ext cx="242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Random noise </a:t>
            </a:r>
            <a:endParaRPr lang="ko-KR" altLang="en-US" dirty="0"/>
          </a:p>
        </p:txBody>
      </p:sp>
      <p:pic>
        <p:nvPicPr>
          <p:cNvPr id="2050" name="Picture 2" descr="Random noise stimulus. | Download Scientific Diagram">
            <a:extLst>
              <a:ext uri="{FF2B5EF4-FFF2-40B4-BE49-F238E27FC236}">
                <a16:creationId xmlns:a16="http://schemas.microsoft.com/office/drawing/2014/main" id="{93231734-D979-4F29-B6AA-B6C9AF1D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3" y="1602690"/>
            <a:ext cx="933972" cy="88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124860-8B5A-4AB5-81C0-26D3EFF3F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132" y="777512"/>
            <a:ext cx="2206896" cy="2532048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DC1E58B-1F95-49B9-93F0-5FB81EA47971}"/>
              </a:ext>
            </a:extLst>
          </p:cNvPr>
          <p:cNvSpPr/>
          <p:nvPr/>
        </p:nvSpPr>
        <p:spPr>
          <a:xfrm>
            <a:off x="2255656" y="1642604"/>
            <a:ext cx="699476" cy="717176"/>
          </a:xfrm>
          <a:prstGeom prst="rightArrow">
            <a:avLst/>
          </a:prstGeom>
          <a:solidFill>
            <a:srgbClr val="FF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</a:t>
            </a:r>
            <a:endParaRPr lang="ko-KR" altLang="en-US" sz="1100" dirty="0"/>
          </a:p>
        </p:txBody>
      </p:sp>
      <p:pic>
        <p:nvPicPr>
          <p:cNvPr id="13" name="Picture 2" descr="Random noise stimulus. | Download Scientific Diagram">
            <a:extLst>
              <a:ext uri="{FF2B5EF4-FFF2-40B4-BE49-F238E27FC236}">
                <a16:creationId xmlns:a16="http://schemas.microsoft.com/office/drawing/2014/main" id="{2081F560-83EE-47A9-81EE-F8CD71069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20" y="2877687"/>
            <a:ext cx="933972" cy="88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4E54D45-7D75-4D50-884B-EFD06308DF3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804795" y="2359780"/>
            <a:ext cx="761311" cy="5179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613A0E-780E-449F-B084-840D82A1E7E1}"/>
              </a:ext>
            </a:extLst>
          </p:cNvPr>
          <p:cNvSpPr txBox="1"/>
          <p:nvPr/>
        </p:nvSpPr>
        <p:spPr>
          <a:xfrm>
            <a:off x="1720859" y="3827467"/>
            <a:ext cx="7246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Ex. </a:t>
            </a:r>
            <a:r>
              <a:rPr lang="en-US" altLang="ko-KR" b="1" dirty="0"/>
              <a:t>Conv4 block, 1</a:t>
            </a:r>
            <a:r>
              <a:rPr lang="en-US" altLang="ko-KR" b="1" baseline="30000" dirty="0"/>
              <a:t>st</a:t>
            </a:r>
            <a:r>
              <a:rPr lang="en-US" altLang="ko-KR" b="1" dirty="0"/>
              <a:t> layer, 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channel feature map : Target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이 </a:t>
            </a:r>
            <a:r>
              <a:rPr lang="en-US" altLang="ko-KR" dirty="0"/>
              <a:t>Activation map </a:t>
            </a:r>
            <a:r>
              <a:rPr lang="ko-KR" altLang="en-US" dirty="0"/>
              <a:t>의 각 </a:t>
            </a:r>
            <a:r>
              <a:rPr lang="en-US" altLang="ko-KR" dirty="0"/>
              <a:t>pixel </a:t>
            </a:r>
            <a:r>
              <a:rPr lang="ko-KR" altLang="en-US" dirty="0"/>
              <a:t>을 가장 많이 활성화시키는</a:t>
            </a:r>
            <a:endParaRPr lang="en-US" altLang="ko-KR" dirty="0"/>
          </a:p>
          <a:p>
            <a:pPr algn="ctr"/>
            <a:r>
              <a:rPr lang="en-US" altLang="ko-KR" dirty="0"/>
              <a:t>Random noise </a:t>
            </a:r>
            <a:r>
              <a:rPr lang="ko-KR" altLang="en-US" dirty="0"/>
              <a:t>를 만드는 것이 이 </a:t>
            </a:r>
            <a:r>
              <a:rPr lang="en-US" altLang="ko-KR" dirty="0"/>
              <a:t>Visualization </a:t>
            </a:r>
            <a:r>
              <a:rPr lang="ko-KR" altLang="en-US" dirty="0"/>
              <a:t>의 목적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이 </a:t>
            </a:r>
            <a:r>
              <a:rPr lang="en-US" altLang="ko-KR" b="1" dirty="0"/>
              <a:t>Conv4 block, 1</a:t>
            </a:r>
            <a:r>
              <a:rPr lang="en-US" altLang="ko-KR" b="1" baseline="30000" dirty="0"/>
              <a:t>st</a:t>
            </a:r>
            <a:r>
              <a:rPr lang="en-US" altLang="ko-KR" b="1" dirty="0"/>
              <a:t> layer, 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channel feature map</a:t>
            </a:r>
            <a:r>
              <a:rPr lang="en-US" altLang="ko-KR" dirty="0"/>
              <a:t> </a:t>
            </a:r>
            <a:r>
              <a:rPr lang="ko-KR" altLang="en-US" dirty="0"/>
              <a:t>을 만드는</a:t>
            </a:r>
            <a:r>
              <a:rPr lang="en-US" altLang="ko-KR" dirty="0"/>
              <a:t> filter </a:t>
            </a:r>
            <a:r>
              <a:rPr lang="ko-KR" altLang="en-US" dirty="0"/>
              <a:t>들과 </a:t>
            </a:r>
            <a:r>
              <a:rPr lang="en-US" altLang="ko-KR" dirty="0"/>
              <a:t>“</a:t>
            </a:r>
            <a:r>
              <a:rPr lang="ko-KR" altLang="en-US" dirty="0" err="1"/>
              <a:t>아다리</a:t>
            </a:r>
            <a:r>
              <a:rPr lang="en-US" altLang="ko-KR" dirty="0"/>
              <a:t>”</a:t>
            </a:r>
            <a:r>
              <a:rPr lang="ko-KR" altLang="en-US" dirty="0"/>
              <a:t>가 잘 맞으면</a:t>
            </a:r>
            <a:r>
              <a:rPr lang="en-US" altLang="ko-KR" dirty="0"/>
              <a:t> Activation map </a:t>
            </a:r>
            <a:r>
              <a:rPr lang="ko-KR" altLang="en-US" dirty="0"/>
              <a:t>은 활성화 될 것이다</a:t>
            </a:r>
            <a:r>
              <a:rPr lang="en-US" altLang="ko-KR" dirty="0"/>
              <a:t>.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EB1AC3A-9C57-4313-A072-BD81C0ECF197}"/>
              </a:ext>
            </a:extLst>
          </p:cNvPr>
          <p:cNvSpPr/>
          <p:nvPr/>
        </p:nvSpPr>
        <p:spPr>
          <a:xfrm>
            <a:off x="5343872" y="1642604"/>
            <a:ext cx="699476" cy="7171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iter</a:t>
            </a:r>
            <a:endParaRPr lang="ko-KR" altLang="en-US" sz="11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4D289A1-69D4-46EF-B181-78585E56B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3" y="803563"/>
            <a:ext cx="2206896" cy="2532048"/>
          </a:xfrm>
          <a:prstGeom prst="rect">
            <a:avLst/>
          </a:prstGeom>
        </p:spPr>
      </p:pic>
      <p:pic>
        <p:nvPicPr>
          <p:cNvPr id="38" name="Picture 2" descr="Random noise stimulus. | Download Scientific Diagram">
            <a:extLst>
              <a:ext uri="{FF2B5EF4-FFF2-40B4-BE49-F238E27FC236}">
                <a16:creationId xmlns:a16="http://schemas.microsoft.com/office/drawing/2014/main" id="{B816EDAF-7E83-4CF9-BB34-E3EBF3CD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058" y="2866764"/>
            <a:ext cx="933972" cy="88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2D5CFCF-D230-4CD6-97AD-8BE1B03554FD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0769044" y="2337731"/>
            <a:ext cx="589238" cy="5290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F59A8B7-7D13-4E05-BC69-A63077474ED2}"/>
              </a:ext>
            </a:extLst>
          </p:cNvPr>
          <p:cNvSpPr/>
          <p:nvPr/>
        </p:nvSpPr>
        <p:spPr>
          <a:xfrm>
            <a:off x="8514601" y="1642604"/>
            <a:ext cx="699476" cy="717176"/>
          </a:xfrm>
          <a:prstGeom prst="rightArrow">
            <a:avLst/>
          </a:prstGeom>
          <a:solidFill>
            <a:srgbClr val="FF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</a:t>
            </a:r>
            <a:endParaRPr lang="ko-KR" altLang="en-US" sz="1100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E7D1461-8B41-47B4-B1C1-A732F08AE288}"/>
              </a:ext>
            </a:extLst>
          </p:cNvPr>
          <p:cNvSpPr/>
          <p:nvPr/>
        </p:nvSpPr>
        <p:spPr>
          <a:xfrm>
            <a:off x="6250009" y="1642604"/>
            <a:ext cx="699476" cy="7171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iter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61F8F3-9988-432F-8C11-49B554D4F65B}"/>
              </a:ext>
            </a:extLst>
          </p:cNvPr>
          <p:cNvSpPr txBox="1"/>
          <p:nvPr/>
        </p:nvSpPr>
        <p:spPr>
          <a:xfrm>
            <a:off x="6599747" y="2629362"/>
            <a:ext cx="2465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위와 같은 굉장히 추상적인 </a:t>
            </a:r>
            <a:r>
              <a:rPr lang="en-US" altLang="ko-KR" dirty="0"/>
              <a:t>input </a:t>
            </a:r>
            <a:r>
              <a:rPr lang="ko-KR" altLang="en-US" dirty="0"/>
              <a:t>일 때 잘</a:t>
            </a:r>
            <a:r>
              <a:rPr lang="en-US" altLang="ko-KR" dirty="0"/>
              <a:t>Activation </a:t>
            </a:r>
            <a:r>
              <a:rPr lang="ko-KR" altLang="en-US" dirty="0"/>
              <a:t>된다는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3872B5-663E-4305-915B-B083D42EB22A}"/>
              </a:ext>
            </a:extLst>
          </p:cNvPr>
          <p:cNvSpPr txBox="1"/>
          <p:nvPr/>
        </p:nvSpPr>
        <p:spPr>
          <a:xfrm>
            <a:off x="9536397" y="3825696"/>
            <a:ext cx="246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이런 </a:t>
            </a:r>
            <a:r>
              <a:rPr lang="en-US" altLang="ko-KR" sz="1200" dirty="0"/>
              <a:t>Activation </a:t>
            </a:r>
            <a:r>
              <a:rPr lang="ko-KR" altLang="en-US" sz="1200" dirty="0"/>
              <a:t>이 나옴</a:t>
            </a:r>
            <a:r>
              <a:rPr lang="en-US" altLang="ko-KR" sz="1200" dirty="0"/>
              <a:t>.</a:t>
            </a:r>
          </a:p>
          <a:p>
            <a:pPr algn="ctr"/>
            <a:r>
              <a:rPr lang="en-US" altLang="ko-KR" sz="1200" dirty="0"/>
              <a:t>Random noise </a:t>
            </a:r>
            <a:r>
              <a:rPr lang="ko-KR" altLang="en-US" sz="1200" dirty="0"/>
              <a:t>에서 활성화된 것보다 많이 활성화된 것을 볼 수 있음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3A97632-AC5B-4F93-A370-E6E3C71C1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556" y="2867479"/>
            <a:ext cx="624833" cy="906008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20EF9018-15AA-4873-8448-809669D9202E}"/>
              </a:ext>
            </a:extLst>
          </p:cNvPr>
          <p:cNvSpPr/>
          <p:nvPr/>
        </p:nvSpPr>
        <p:spPr>
          <a:xfrm>
            <a:off x="11245444" y="143100"/>
            <a:ext cx="828130" cy="8281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Activation Map </a:t>
            </a:r>
            <a:r>
              <a:rPr lang="ko-KR" altLang="en-US" sz="800" b="1" dirty="0"/>
              <a:t>과 관련</a:t>
            </a:r>
            <a:endParaRPr lang="en-US" altLang="ko-KR" sz="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7287AA-C18F-44CF-AE6D-8FAA8B61A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9713" y="1551084"/>
            <a:ext cx="1024660" cy="1037005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E88EC85E-479E-4DE5-985B-77496C0CB492}"/>
              </a:ext>
            </a:extLst>
          </p:cNvPr>
          <p:cNvSpPr/>
          <p:nvPr/>
        </p:nvSpPr>
        <p:spPr>
          <a:xfrm>
            <a:off x="3039035" y="882881"/>
            <a:ext cx="2972438" cy="591308"/>
          </a:xfrm>
          <a:prstGeom prst="wedgeRectCallout">
            <a:avLst>
              <a:gd name="adj1" fmla="val 10556"/>
              <a:gd name="adj2" fmla="val 177255"/>
            </a:avLst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굉장히 </a:t>
            </a:r>
            <a:r>
              <a:rPr lang="en-US" altLang="ko-KR" sz="1600" dirty="0"/>
              <a:t>High-Level Layer 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Activatoin</a:t>
            </a:r>
            <a:r>
              <a:rPr lang="en-US" altLang="ko-KR" sz="1600" dirty="0"/>
              <a:t> Map </a:t>
            </a:r>
            <a:r>
              <a:rPr lang="ko-KR" altLang="en-US" sz="1600" dirty="0"/>
              <a:t>을 선택함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1665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5C22E4-7936-4B47-8CC6-05962F5AEDB3}"/>
              </a:ext>
            </a:extLst>
          </p:cNvPr>
          <p:cNvSpPr/>
          <p:nvPr/>
        </p:nvSpPr>
        <p:spPr>
          <a:xfrm>
            <a:off x="53103" y="971230"/>
            <a:ext cx="8281247" cy="4988762"/>
          </a:xfrm>
          <a:prstGeom prst="roundRect">
            <a:avLst>
              <a:gd name="adj" fmla="val 5885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8C7E4A-9E6D-4DD4-AA53-02241CC3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28" y="-547"/>
            <a:ext cx="11704424" cy="971777"/>
          </a:xfrm>
        </p:spPr>
        <p:txBody>
          <a:bodyPr>
            <a:noAutofit/>
          </a:bodyPr>
          <a:lstStyle/>
          <a:p>
            <a:r>
              <a:rPr lang="en-US" altLang="ko-KR" sz="4000" dirty="0"/>
              <a:t>Visualize : Gradient Ascent with Activation (3)</a:t>
            </a:r>
            <a:endParaRPr lang="ko-KR" altLang="en-US" sz="4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6C9734-9E0F-42D7-8153-2182A528C1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80" y="5959992"/>
            <a:ext cx="12192000" cy="235773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https://www.researchgate.net/figure/The-CNN-DCN-architecture-for-Conv5-of-VGG16_fig6_315769531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124860-8B5A-4AB5-81C0-26D3EFF3F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113" y="865390"/>
            <a:ext cx="2563353" cy="2941023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20EF9018-15AA-4873-8448-809669D9202E}"/>
              </a:ext>
            </a:extLst>
          </p:cNvPr>
          <p:cNvSpPr/>
          <p:nvPr/>
        </p:nvSpPr>
        <p:spPr>
          <a:xfrm>
            <a:off x="11245444" y="143100"/>
            <a:ext cx="828130" cy="8281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Activation Map </a:t>
            </a:r>
            <a:r>
              <a:rPr lang="ko-KR" altLang="en-US" sz="800" b="1" dirty="0"/>
              <a:t>과 관련</a:t>
            </a:r>
            <a:endParaRPr lang="en-US" altLang="ko-KR" sz="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8C27F5E-82A6-4C62-A9FC-43D5D38A1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0" y="3031154"/>
            <a:ext cx="8139952" cy="27908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A19F54-2C82-4C13-A832-FE220341279C}"/>
              </a:ext>
            </a:extLst>
          </p:cNvPr>
          <p:cNvSpPr txBox="1"/>
          <p:nvPr/>
        </p:nvSpPr>
        <p:spPr>
          <a:xfrm>
            <a:off x="4885765" y="1180136"/>
            <a:ext cx="242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Random noise</a:t>
            </a:r>
          </a:p>
          <a:p>
            <a:pPr algn="ctr"/>
            <a:r>
              <a:rPr lang="en-US" altLang="ko-KR" dirty="0" err="1"/>
              <a:t>gonna</a:t>
            </a:r>
            <a:r>
              <a:rPr lang="en-US" altLang="ko-KR" dirty="0"/>
              <a:t> be… </a:t>
            </a:r>
            <a:endParaRPr lang="ko-KR" altLang="en-US" dirty="0"/>
          </a:p>
        </p:txBody>
      </p:sp>
      <p:pic>
        <p:nvPicPr>
          <p:cNvPr id="26" name="Picture 2" descr="Random noise stimulus. | Download Scientific Diagram">
            <a:extLst>
              <a:ext uri="{FF2B5EF4-FFF2-40B4-BE49-F238E27FC236}">
                <a16:creationId xmlns:a16="http://schemas.microsoft.com/office/drawing/2014/main" id="{93B2FC40-7D9A-4949-AAE6-996986A8A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76" y="1290325"/>
            <a:ext cx="933972" cy="88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3E92CB70-C2BD-4AE6-9BE6-1CCF9BAF0C63}"/>
              </a:ext>
            </a:extLst>
          </p:cNvPr>
          <p:cNvSpPr/>
          <p:nvPr/>
        </p:nvSpPr>
        <p:spPr>
          <a:xfrm>
            <a:off x="8193770" y="1330239"/>
            <a:ext cx="699476" cy="717176"/>
          </a:xfrm>
          <a:prstGeom prst="rightArrow">
            <a:avLst/>
          </a:prstGeom>
          <a:solidFill>
            <a:srgbClr val="FF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</a:t>
            </a:r>
            <a:endParaRPr lang="ko-KR" altLang="en-US" sz="11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6D4DACA-2BBB-4B2A-BBBC-8A12FDBD4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031" y="3905829"/>
            <a:ext cx="967900" cy="7388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0827C4-F0B8-4157-928A-C18C86034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4352" y="3351538"/>
            <a:ext cx="967900" cy="7166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010AE3-BCB9-4B54-9CE8-19F2DB4E8A20}"/>
              </a:ext>
            </a:extLst>
          </p:cNvPr>
          <p:cNvSpPr/>
          <p:nvPr/>
        </p:nvSpPr>
        <p:spPr>
          <a:xfrm>
            <a:off x="123750" y="2384823"/>
            <a:ext cx="3255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feature map : Target</a:t>
            </a:r>
          </a:p>
          <a:p>
            <a:r>
              <a:rPr lang="ko-KR" altLang="en-US" b="1" dirty="0"/>
              <a:t>이 </a:t>
            </a:r>
            <a:r>
              <a:rPr lang="en-US" altLang="ko-KR" b="1" dirty="0"/>
              <a:t>Low Level </a:t>
            </a:r>
            <a:r>
              <a:rPr lang="ko-KR" altLang="en-US" b="1" dirty="0"/>
              <a:t>일 때 </a:t>
            </a:r>
            <a:endParaRPr lang="en-US" altLang="ko-KR" b="1" dirty="0"/>
          </a:p>
          <a:p>
            <a:r>
              <a:rPr lang="en-US" altLang="ko-KR" b="1" dirty="0"/>
              <a:t>Random noise </a:t>
            </a:r>
            <a:r>
              <a:rPr lang="ko-KR" altLang="en-US" b="1" dirty="0"/>
              <a:t>는 이렇게 됨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53B66B-324F-47FC-9B04-B9EE0EA7886C}"/>
              </a:ext>
            </a:extLst>
          </p:cNvPr>
          <p:cNvSpPr/>
          <p:nvPr/>
        </p:nvSpPr>
        <p:spPr>
          <a:xfrm>
            <a:off x="4193726" y="2384823"/>
            <a:ext cx="3184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feature map : Target</a:t>
            </a:r>
          </a:p>
          <a:p>
            <a:r>
              <a:rPr lang="ko-KR" altLang="en-US" b="1" dirty="0"/>
              <a:t>이 </a:t>
            </a:r>
            <a:r>
              <a:rPr lang="en-US" altLang="ko-KR" b="1" dirty="0"/>
              <a:t>High Level </a:t>
            </a:r>
            <a:r>
              <a:rPr lang="ko-KR" altLang="en-US" b="1" dirty="0"/>
              <a:t>일 때 </a:t>
            </a:r>
            <a:endParaRPr lang="en-US" altLang="ko-KR" b="1" dirty="0"/>
          </a:p>
          <a:p>
            <a:r>
              <a:rPr lang="en-US" altLang="ko-KR" b="1" dirty="0"/>
              <a:t>Random</a:t>
            </a:r>
            <a:r>
              <a:rPr lang="ko-KR" altLang="en-US" b="1" dirty="0"/>
              <a:t> </a:t>
            </a:r>
            <a:r>
              <a:rPr lang="en-US" altLang="ko-KR" b="1" dirty="0"/>
              <a:t>noise </a:t>
            </a:r>
            <a:r>
              <a:rPr lang="ko-KR" altLang="en-US" b="1" dirty="0"/>
              <a:t>는 이렇게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91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0E826A-18C0-4945-8CFA-FB0DCD0B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4944DCD-D8AE-46CF-AEDA-74B98AE21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Learning Deep Features for Discriminative Localization</a:t>
            </a:r>
          </a:p>
          <a:p>
            <a:r>
              <a:rPr lang="en-US" altLang="ko-KR" dirty="0"/>
              <a:t>Class Activation Map, </a:t>
            </a:r>
            <a:r>
              <a:rPr lang="en-US" altLang="ko-KR" dirty="0" err="1"/>
              <a:t>Bolei</a:t>
            </a:r>
            <a:r>
              <a:rPr lang="en-US" altLang="ko-KR" dirty="0"/>
              <a:t> Zhou et al. CVPR 2016</a:t>
            </a:r>
          </a:p>
        </p:txBody>
      </p:sp>
    </p:spTree>
    <p:extLst>
      <p:ext uri="{BB962C8B-B14F-4D97-AF65-F5344CB8AC3E}">
        <p14:creationId xmlns:p14="http://schemas.microsoft.com/office/powerpoint/2010/main" val="304316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A55E6-D5AE-4A0E-B8AD-B73DF496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F72AC-CB68-443B-A0B1-B07341FCE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699" y="989518"/>
            <a:ext cx="11712186" cy="4988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Global Average Pooling </a:t>
            </a:r>
            <a:r>
              <a:rPr lang="ko-KR" altLang="en-US" sz="2400" dirty="0"/>
              <a:t>이 </a:t>
            </a:r>
            <a:r>
              <a:rPr lang="en-US" altLang="ko-KR" sz="2400" dirty="0"/>
              <a:t>CNN </a:t>
            </a:r>
            <a:r>
              <a:rPr lang="ko-KR" altLang="en-US" sz="2400" dirty="0"/>
              <a:t>의 </a:t>
            </a:r>
            <a:r>
              <a:rPr lang="en-US" altLang="ko-KR" sz="2400" dirty="0"/>
              <a:t>Localization</a:t>
            </a:r>
            <a:r>
              <a:rPr lang="ko-KR" altLang="en-US" sz="2400" dirty="0"/>
              <a:t> 에 미치는 영향에 대한 탐구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논문 제목 </a:t>
            </a:r>
            <a:r>
              <a:rPr lang="en-US" altLang="ko-KR" sz="2400" dirty="0"/>
              <a:t>: Learning Deep Features for Discriminative Localization</a:t>
            </a:r>
          </a:p>
          <a:p>
            <a:pPr marL="0" indent="0">
              <a:buNone/>
            </a:pPr>
            <a:r>
              <a:rPr lang="ko-KR" altLang="en-US" sz="2400" dirty="0"/>
              <a:t>저자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Bolei</a:t>
            </a:r>
            <a:r>
              <a:rPr lang="en-US" altLang="ko-KR" sz="2400" dirty="0"/>
              <a:t> Zhou et al.</a:t>
            </a:r>
          </a:p>
          <a:p>
            <a:pPr marL="0" indent="0">
              <a:buNone/>
            </a:pPr>
            <a:r>
              <a:rPr lang="ko-KR" altLang="en-US" sz="2400" dirty="0"/>
              <a:t>출판 </a:t>
            </a:r>
            <a:r>
              <a:rPr lang="en-US" altLang="ko-KR" sz="2400" dirty="0"/>
              <a:t>: CVPR, 2016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8620C3-4D18-4747-A76A-5963BEE7CB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 descr="2D Global average pooling operation. Here 'Depth' = 'Filters'">
            <a:extLst>
              <a:ext uri="{FF2B5EF4-FFF2-40B4-BE49-F238E27FC236}">
                <a16:creationId xmlns:a16="http://schemas.microsoft.com/office/drawing/2014/main" id="{81241C0F-B1D7-4B69-9B19-73D9C6FA3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78518"/>
            <a:ext cx="5845885" cy="350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062C312F-A65F-43CC-8D87-ED371253082B}"/>
              </a:ext>
            </a:extLst>
          </p:cNvPr>
          <p:cNvSpPr/>
          <p:nvPr/>
        </p:nvSpPr>
        <p:spPr>
          <a:xfrm>
            <a:off x="3553969" y="3999993"/>
            <a:ext cx="2431222" cy="66555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Global Average Pooling</a:t>
            </a:r>
          </a:p>
          <a:p>
            <a:pPr algn="ctr"/>
            <a:r>
              <a:rPr lang="en-US" altLang="ko-KR" sz="1400" dirty="0"/>
              <a:t>GAP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577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785AA-3ADB-479E-9AA3-FC775219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27C87-DC7F-4B57-88CC-5D0FEB53D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Background</a:t>
            </a:r>
          </a:p>
          <a:p>
            <a:pPr marL="514350" indent="-514350">
              <a:buAutoNum type="arabicPeriod"/>
            </a:pPr>
            <a:r>
              <a:rPr lang="en-US" altLang="ko-KR" dirty="0"/>
              <a:t>Class Activation Map</a:t>
            </a:r>
          </a:p>
          <a:p>
            <a:pPr marL="514350" indent="-514350">
              <a:buAutoNum type="arabicPeriod"/>
            </a:pPr>
            <a:r>
              <a:rPr lang="en-US" altLang="ko-KR" dirty="0"/>
              <a:t>My interest</a:t>
            </a:r>
          </a:p>
          <a:p>
            <a:pPr marL="514350" indent="-514350">
              <a:buAutoNum type="arabicPeriod"/>
            </a:pP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CC7393-A065-48FC-B586-1DA8DA126D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56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FCCB2-6151-4011-BBE7-71226947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1B3C85-0093-403C-BE2A-DBAA8B2B1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437" y="971230"/>
            <a:ext cx="5378735" cy="4988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왜 </a:t>
            </a:r>
            <a:r>
              <a:rPr lang="en-US" altLang="ko-KR" sz="2000" dirty="0"/>
              <a:t>CNN </a:t>
            </a:r>
            <a:r>
              <a:rPr lang="ko-KR" altLang="en-US" sz="2000" dirty="0"/>
              <a:t>이 그렇게 판단을 했는지 클래스별로 아주 쉽게 </a:t>
            </a:r>
            <a:r>
              <a:rPr lang="en-US" altLang="ko-KR" sz="2000" dirty="0"/>
              <a:t>highlighting </a:t>
            </a:r>
            <a:r>
              <a:rPr lang="ko-KR" altLang="en-US" sz="2000" dirty="0"/>
              <a:t>하는 방법 </a:t>
            </a:r>
            <a:r>
              <a:rPr lang="en-US" altLang="ko-KR" sz="2000" dirty="0"/>
              <a:t>: CAM</a:t>
            </a:r>
            <a:r>
              <a:rPr lang="ko-KR" altLang="en-US" sz="2000" dirty="0"/>
              <a:t> </a:t>
            </a:r>
            <a:r>
              <a:rPr lang="en-US" altLang="ko-KR" sz="2000" dirty="0"/>
              <a:t>(Class</a:t>
            </a:r>
            <a:r>
              <a:rPr lang="ko-KR" altLang="en-US" sz="2000" dirty="0"/>
              <a:t> </a:t>
            </a:r>
            <a:r>
              <a:rPr lang="en-US" altLang="ko-KR" sz="2000" dirty="0"/>
              <a:t>Activation</a:t>
            </a:r>
            <a:r>
              <a:rPr lang="ko-KR" altLang="en-US" sz="2000" dirty="0"/>
              <a:t> </a:t>
            </a:r>
            <a:r>
              <a:rPr lang="en-US" altLang="ko-KR" sz="2000" dirty="0"/>
              <a:t>Map) </a:t>
            </a:r>
            <a:r>
              <a:rPr lang="ko-KR" altLang="en-US" sz="2000" dirty="0"/>
              <a:t>을 제시함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30CAC-AC77-48F9-8EDB-6D64C27538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362DB9-6163-400C-A7DC-36B2C91A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438" y="2152970"/>
            <a:ext cx="5362575" cy="3733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FAEFDA-8AF4-4224-9F78-DE63179A0ED8}"/>
              </a:ext>
            </a:extLst>
          </p:cNvPr>
          <p:cNvSpPr/>
          <p:nvPr/>
        </p:nvSpPr>
        <p:spPr>
          <a:xfrm>
            <a:off x="247829" y="971230"/>
            <a:ext cx="611093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단순히 </a:t>
            </a:r>
            <a:r>
              <a:rPr lang="en-US" altLang="ko-KR" sz="2000" dirty="0"/>
              <a:t>image 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label </a:t>
            </a:r>
            <a:r>
              <a:rPr lang="ko-KR" altLang="en-US" sz="2000" dirty="0"/>
              <a:t>만으로</a:t>
            </a:r>
            <a:r>
              <a:rPr lang="en-US" altLang="ko-KR" sz="2000" dirty="0"/>
              <a:t>, (bounding box 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annotation </a:t>
            </a:r>
            <a:r>
              <a:rPr lang="ko-KR" altLang="en-US" sz="2000" dirty="0"/>
              <a:t>없이</a:t>
            </a:r>
            <a:r>
              <a:rPr lang="en-US" altLang="ko-KR" sz="2000" dirty="0"/>
              <a:t>)</a:t>
            </a:r>
            <a:r>
              <a:rPr lang="ko-KR" altLang="en-US" sz="2000" dirty="0"/>
              <a:t> 학습한 </a:t>
            </a:r>
            <a:r>
              <a:rPr lang="en-US" altLang="ko-KR" sz="2000" dirty="0"/>
              <a:t>CNN </a:t>
            </a:r>
            <a:r>
              <a:rPr lang="ko-KR" altLang="en-US" sz="2000" dirty="0"/>
              <a:t>모델이 객체 탐지 문제도 함께 수행할 수 있다는 것에 대한 가능을 검증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1600" dirty="0"/>
              <a:t>Heuristics : CAM </a:t>
            </a:r>
            <a:r>
              <a:rPr lang="ko-KR" altLang="en-US" sz="1600" dirty="0"/>
              <a:t>기반으로 </a:t>
            </a:r>
            <a:r>
              <a:rPr lang="en-US" altLang="ko-KR" sz="1600" dirty="0" err="1"/>
              <a:t>Bbox</a:t>
            </a:r>
            <a:r>
              <a:rPr lang="en-US" altLang="ko-KR" sz="1600" dirty="0"/>
              <a:t> </a:t>
            </a:r>
            <a:r>
              <a:rPr lang="ko-KR" altLang="en-US" sz="1600" dirty="0"/>
              <a:t>를 만드는 약간의 기교 추가 </a:t>
            </a:r>
            <a:r>
              <a:rPr lang="ko-KR" altLang="en-US" sz="1600" dirty="0" err="1"/>
              <a:t>버젼</a:t>
            </a:r>
            <a:endParaRPr lang="en-US" altLang="ko-KR" dirty="0"/>
          </a:p>
          <a:p>
            <a:r>
              <a:rPr lang="en-US" altLang="ko-KR" sz="1600" dirty="0"/>
              <a:t>Full supervision : </a:t>
            </a:r>
            <a:r>
              <a:rPr lang="ko-KR" altLang="en-US" sz="1600" dirty="0"/>
              <a:t>아예 </a:t>
            </a:r>
            <a:r>
              <a:rPr lang="en-US" altLang="ko-KR" sz="1600" dirty="0" err="1"/>
              <a:t>Bbox</a:t>
            </a:r>
            <a:r>
              <a:rPr lang="en-US" altLang="ko-KR" sz="1600" dirty="0"/>
              <a:t> </a:t>
            </a:r>
            <a:r>
              <a:rPr lang="ko-KR" altLang="en-US" sz="1600" dirty="0"/>
              <a:t>정보를 이용해 학습시킨 경우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A49D87-717A-4194-A0B4-247D0BFDE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58670"/>
            <a:ext cx="6524625" cy="266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825121-1371-4D76-A455-DDB2803B2B42}"/>
              </a:ext>
            </a:extLst>
          </p:cNvPr>
          <p:cNvSpPr txBox="1"/>
          <p:nvPr/>
        </p:nvSpPr>
        <p:spPr>
          <a:xfrm>
            <a:off x="231828" y="5560392"/>
            <a:ext cx="485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정확히 어떻게 </a:t>
            </a:r>
            <a:r>
              <a:rPr lang="en-US" altLang="ko-KR" sz="1200" dirty="0" err="1"/>
              <a:t>Bbox</a:t>
            </a:r>
            <a:r>
              <a:rPr lang="en-US" altLang="ko-KR" sz="1200" dirty="0"/>
              <a:t> </a:t>
            </a:r>
            <a:r>
              <a:rPr lang="ko-KR" altLang="en-US" sz="1200" dirty="0"/>
              <a:t>정보를 주고 비교했는지는 나와있지 않음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90878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A55E6-D5AE-4A0E-B8AD-B73DF496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: Relative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F72AC-CB68-443B-A0B1-B07341FCE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Bounding Box </a:t>
            </a:r>
            <a:r>
              <a:rPr lang="ko-KR" altLang="en-US" sz="2000" dirty="0"/>
              <a:t>에 대한 정보를 아예 주지 않고</a:t>
            </a:r>
            <a:r>
              <a:rPr lang="en-US" altLang="ko-KR" sz="2000" dirty="0"/>
              <a:t>, (</a:t>
            </a:r>
            <a:r>
              <a:rPr lang="ko-KR" altLang="en-US" sz="2000" dirty="0"/>
              <a:t>이미지</a:t>
            </a:r>
            <a:r>
              <a:rPr lang="en-US" altLang="ko-KR" sz="2000" dirty="0"/>
              <a:t>,</a:t>
            </a:r>
            <a:r>
              <a:rPr lang="ko-KR" altLang="en-US" sz="2000" dirty="0"/>
              <a:t>라벨</a:t>
            </a:r>
            <a:r>
              <a:rPr lang="en-US" altLang="ko-KR" sz="2000" dirty="0"/>
              <a:t>) </a:t>
            </a:r>
            <a:r>
              <a:rPr lang="ko-KR" altLang="en-US" sz="2000" dirty="0"/>
              <a:t>쌍만 이용해서 학습을 시킨 </a:t>
            </a:r>
            <a:r>
              <a:rPr lang="en-US" altLang="ko-KR" sz="2000" dirty="0"/>
              <a:t>Convolutional Neural Network. </a:t>
            </a:r>
            <a:r>
              <a:rPr lang="ko-KR" altLang="en-US" sz="2000" dirty="0"/>
              <a:t>이러한 모델도 </a:t>
            </a:r>
            <a:r>
              <a:rPr lang="en-US" altLang="ko-KR" sz="2000" dirty="0"/>
              <a:t>Object Detection </a:t>
            </a:r>
            <a:r>
              <a:rPr lang="ko-KR" altLang="en-US" sz="2000" dirty="0"/>
              <a:t>문제 </a:t>
            </a:r>
            <a:r>
              <a:rPr lang="en-US" altLang="ko-KR" sz="2000" dirty="0"/>
              <a:t>(Localization </a:t>
            </a:r>
            <a:r>
              <a:rPr lang="ko-KR" altLang="en-US" sz="2000" dirty="0"/>
              <a:t>문제</a:t>
            </a:r>
            <a:r>
              <a:rPr lang="en-US" altLang="ko-KR" sz="2000" dirty="0"/>
              <a:t>) </a:t>
            </a:r>
            <a:r>
              <a:rPr lang="ko-KR" altLang="en-US" sz="2000" dirty="0"/>
              <a:t>에 사용할 수 있다는 것을 </a:t>
            </a:r>
            <a:r>
              <a:rPr lang="en-US" altLang="ko-KR" sz="2000" dirty="0"/>
              <a:t>Fully Connected Layer </a:t>
            </a:r>
            <a:r>
              <a:rPr lang="ko-KR" altLang="en-US" sz="2000" dirty="0"/>
              <a:t>이 아닌 </a:t>
            </a:r>
            <a:r>
              <a:rPr lang="en-US" altLang="ko-KR" sz="2000" dirty="0"/>
              <a:t>Max Pooling Layer </a:t>
            </a:r>
            <a:r>
              <a:rPr lang="ko-KR" altLang="en-US" sz="2000" dirty="0"/>
              <a:t>을 이용해서 보인 논문 </a:t>
            </a:r>
            <a:r>
              <a:rPr lang="en-US" altLang="ko-KR" sz="2000" dirty="0"/>
              <a:t>(is object localization for free? CVPR 2015)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하지만</a:t>
            </a:r>
            <a:r>
              <a:rPr lang="en-US" altLang="ko-KR" sz="2000" dirty="0">
                <a:solidFill>
                  <a:srgbClr val="FF0000"/>
                </a:solidFill>
              </a:rPr>
              <a:t>, Max Pooling </a:t>
            </a:r>
            <a:r>
              <a:rPr lang="ko-KR" altLang="en-US" sz="2000" dirty="0">
                <a:solidFill>
                  <a:srgbClr val="FF0000"/>
                </a:solidFill>
              </a:rPr>
              <a:t>은 </a:t>
            </a:r>
            <a:r>
              <a:rPr lang="en-US" altLang="ko-KR" sz="2000" dirty="0">
                <a:solidFill>
                  <a:srgbClr val="FF0000"/>
                </a:solidFill>
              </a:rPr>
              <a:t>Map </a:t>
            </a:r>
            <a:r>
              <a:rPr lang="ko-KR" altLang="en-US" sz="2000" dirty="0">
                <a:solidFill>
                  <a:srgbClr val="FF0000"/>
                </a:solidFill>
              </a:rPr>
              <a:t>에 여러 물체가 있어도 가장 큰 값 딱 하나에 </a:t>
            </a:r>
            <a:r>
              <a:rPr lang="ko-KR" altLang="en-US" sz="2000" dirty="0" err="1">
                <a:solidFill>
                  <a:srgbClr val="FF0000"/>
                </a:solidFill>
              </a:rPr>
              <a:t>맞추어지는</a:t>
            </a:r>
            <a:r>
              <a:rPr lang="ko-KR" altLang="en-US" sz="2000" dirty="0">
                <a:solidFill>
                  <a:srgbClr val="FF0000"/>
                </a:solidFill>
              </a:rPr>
              <a:t> 반면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이 논문에서 강조하는 </a:t>
            </a:r>
            <a:r>
              <a:rPr lang="en-US" altLang="ko-KR" sz="2000" dirty="0">
                <a:solidFill>
                  <a:srgbClr val="FF0000"/>
                </a:solidFill>
              </a:rPr>
              <a:t>Average Pooling </a:t>
            </a:r>
            <a:r>
              <a:rPr lang="ko-KR" altLang="en-US" sz="2000" dirty="0">
                <a:solidFill>
                  <a:srgbClr val="FF0000"/>
                </a:solidFill>
              </a:rPr>
              <a:t>은 </a:t>
            </a:r>
            <a:r>
              <a:rPr lang="en-US" altLang="ko-KR" sz="2000" dirty="0">
                <a:solidFill>
                  <a:srgbClr val="FF0000"/>
                </a:solidFill>
              </a:rPr>
              <a:t>Map </a:t>
            </a:r>
            <a:r>
              <a:rPr lang="ko-KR" altLang="en-US" sz="2000" dirty="0">
                <a:solidFill>
                  <a:srgbClr val="FF0000"/>
                </a:solidFill>
              </a:rPr>
              <a:t>전체를 골고루 관찰하는 경향이 강하기 때문에</a:t>
            </a:r>
            <a:r>
              <a:rPr lang="en-US" altLang="ko-KR" sz="2000" dirty="0">
                <a:solidFill>
                  <a:srgbClr val="FF0000"/>
                </a:solidFill>
              </a:rPr>
              <a:t>, Localization </a:t>
            </a:r>
            <a:r>
              <a:rPr lang="ko-KR" altLang="en-US" sz="2000" dirty="0">
                <a:solidFill>
                  <a:srgbClr val="FF0000"/>
                </a:solidFill>
              </a:rPr>
              <a:t>문제를 풀기 위해서는</a:t>
            </a:r>
            <a:r>
              <a:rPr lang="en-US" altLang="ko-KR" sz="2000" dirty="0">
                <a:solidFill>
                  <a:srgbClr val="FF0000"/>
                </a:solidFill>
              </a:rPr>
              <a:t>, GMP </a:t>
            </a:r>
            <a:r>
              <a:rPr lang="ko-KR" altLang="en-US" sz="2000" dirty="0">
                <a:solidFill>
                  <a:srgbClr val="FF0000"/>
                </a:solidFill>
              </a:rPr>
              <a:t>보다는 </a:t>
            </a:r>
            <a:r>
              <a:rPr lang="en-US" altLang="ko-KR" sz="2000" dirty="0">
                <a:solidFill>
                  <a:srgbClr val="FF0000"/>
                </a:solidFill>
              </a:rPr>
              <a:t>GAP </a:t>
            </a:r>
            <a:r>
              <a:rPr lang="ko-KR" altLang="en-US" sz="2000" dirty="0">
                <a:solidFill>
                  <a:srgbClr val="FF0000"/>
                </a:solidFill>
              </a:rPr>
              <a:t>가 더 타당하다고 주장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2000" dirty="0"/>
              <a:t>Global Average Pooling </a:t>
            </a:r>
            <a:r>
              <a:rPr lang="ko-KR" altLang="en-US" sz="2000" dirty="0"/>
              <a:t>에 대해서는 완전히 처음 제시되는 것이 아님</a:t>
            </a:r>
            <a:r>
              <a:rPr lang="en-US" altLang="ko-KR" sz="2000" dirty="0"/>
              <a:t>. (Network In Network, ICLR 2014) Fully Connected Layer </a:t>
            </a:r>
            <a:r>
              <a:rPr lang="ko-KR" altLang="en-US" sz="2000" dirty="0"/>
              <a:t>을 대체한다는 관점은 </a:t>
            </a:r>
            <a:r>
              <a:rPr lang="en-US" altLang="ko-KR" sz="2000" dirty="0"/>
              <a:t>NIN </a:t>
            </a:r>
            <a:r>
              <a:rPr lang="ko-KR" altLang="en-US" sz="2000" dirty="0"/>
              <a:t>논문에서 처음 등장함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하지만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해당 논문에서는 그냥 </a:t>
            </a:r>
            <a:r>
              <a:rPr lang="en-US" altLang="ko-KR" sz="2000" dirty="0">
                <a:solidFill>
                  <a:srgbClr val="FF0000"/>
                </a:solidFill>
              </a:rPr>
              <a:t>Average Pooling </a:t>
            </a:r>
            <a:r>
              <a:rPr lang="ko-KR" altLang="en-US" sz="2000" dirty="0">
                <a:solidFill>
                  <a:srgbClr val="FF0000"/>
                </a:solidFill>
              </a:rPr>
              <a:t>을 사용하면 </a:t>
            </a:r>
            <a:r>
              <a:rPr lang="en-US" altLang="ko-KR" sz="2000" dirty="0">
                <a:solidFill>
                  <a:srgbClr val="FF0000"/>
                </a:solidFill>
              </a:rPr>
              <a:t>Overfitting </a:t>
            </a:r>
            <a:r>
              <a:rPr lang="ko-KR" altLang="en-US" sz="2000" dirty="0">
                <a:solidFill>
                  <a:srgbClr val="FF0000"/>
                </a:solidFill>
              </a:rPr>
              <a:t>을 피할 수 있다는 관점만 가져가지만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이 논문에서는 </a:t>
            </a:r>
            <a:r>
              <a:rPr lang="en-US" altLang="ko-KR" sz="2000" dirty="0">
                <a:solidFill>
                  <a:srgbClr val="FF0000"/>
                </a:solidFill>
              </a:rPr>
              <a:t>Fully Connected </a:t>
            </a:r>
            <a:r>
              <a:rPr lang="ko-KR" altLang="en-US" sz="2000" dirty="0">
                <a:solidFill>
                  <a:srgbClr val="FF0000"/>
                </a:solidFill>
              </a:rPr>
              <a:t>대신 삽입된 </a:t>
            </a:r>
            <a:r>
              <a:rPr lang="en-US" altLang="ko-KR" sz="2000" dirty="0">
                <a:solidFill>
                  <a:srgbClr val="FF0000"/>
                </a:solidFill>
              </a:rPr>
              <a:t>GAP </a:t>
            </a:r>
            <a:r>
              <a:rPr lang="ko-KR" altLang="en-US" sz="2000" dirty="0">
                <a:solidFill>
                  <a:srgbClr val="FF0000"/>
                </a:solidFill>
              </a:rPr>
              <a:t>가 </a:t>
            </a:r>
            <a:r>
              <a:rPr lang="en-US" altLang="ko-KR" sz="2000" dirty="0">
                <a:solidFill>
                  <a:srgbClr val="FF0000"/>
                </a:solidFill>
              </a:rPr>
              <a:t>Localization </a:t>
            </a:r>
            <a:r>
              <a:rPr lang="ko-KR" altLang="en-US" sz="2000" dirty="0">
                <a:solidFill>
                  <a:srgbClr val="FF0000"/>
                </a:solidFill>
              </a:rPr>
              <a:t>에 영향을 미치는지를 실험함</a:t>
            </a:r>
            <a:r>
              <a:rPr lang="en-US" altLang="ko-KR" sz="2400" dirty="0">
                <a:solidFill>
                  <a:srgbClr val="FF0000"/>
                </a:solidFill>
              </a:rPr>
              <a:t>.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2000" dirty="0"/>
              <a:t>참고 </a:t>
            </a:r>
            <a:r>
              <a:rPr lang="en-US" altLang="ko-KR" sz="2000" dirty="0"/>
              <a:t>: </a:t>
            </a:r>
            <a:r>
              <a:rPr lang="ko-KR" altLang="en-US" sz="2000" dirty="0"/>
              <a:t>논문에서의 표현</a:t>
            </a:r>
            <a:endParaRPr lang="en-US" altLang="ko-KR" sz="2000" dirty="0"/>
          </a:p>
          <a:p>
            <a:r>
              <a:rPr lang="ko-KR" altLang="en-US" sz="2000" dirty="0"/>
              <a:t>물체 인식 문제 </a:t>
            </a:r>
            <a:r>
              <a:rPr lang="en-US" altLang="ko-KR" sz="2000" dirty="0"/>
              <a:t>: Localize, Localization Problem</a:t>
            </a:r>
          </a:p>
          <a:p>
            <a:r>
              <a:rPr lang="en-US" altLang="ko-KR" sz="2000" dirty="0"/>
              <a:t>Bounding Box </a:t>
            </a:r>
            <a:r>
              <a:rPr lang="ko-KR" altLang="en-US" sz="2000" dirty="0"/>
              <a:t>등의 정보가 없는 단순 </a:t>
            </a:r>
            <a:r>
              <a:rPr lang="en-US" altLang="ko-KR" sz="2000" dirty="0"/>
              <a:t>(</a:t>
            </a:r>
            <a:r>
              <a:rPr lang="ko-KR" altLang="en-US" sz="2000" dirty="0"/>
              <a:t>이미지</a:t>
            </a:r>
            <a:r>
              <a:rPr lang="en-US" altLang="ko-KR" sz="2000" dirty="0"/>
              <a:t>, </a:t>
            </a:r>
            <a:r>
              <a:rPr lang="ko-KR" altLang="en-US" sz="2000" dirty="0"/>
              <a:t>라벨</a:t>
            </a:r>
            <a:r>
              <a:rPr lang="en-US" altLang="ko-KR" sz="2000" dirty="0"/>
              <a:t>) </a:t>
            </a:r>
            <a:r>
              <a:rPr lang="ko-KR" altLang="en-US" sz="2000" dirty="0"/>
              <a:t>쌍 </a:t>
            </a:r>
            <a:r>
              <a:rPr lang="en-US" altLang="ko-KR" sz="2000" dirty="0"/>
              <a:t>: image-level labels</a:t>
            </a:r>
          </a:p>
          <a:p>
            <a:endParaRPr lang="ko-KR" altLang="en-US" sz="2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8620C3-4D18-4747-A76A-5963BEE7CB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71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8A062-F550-47C7-8921-261687E8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It 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397F1-ADCC-49EC-AD14-81D327517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우리가 알고 있는 일반적인 </a:t>
            </a:r>
            <a:r>
              <a:rPr lang="en-US" altLang="ko-KR" dirty="0" err="1"/>
              <a:t>ConvNet</a:t>
            </a:r>
            <a:r>
              <a:rPr lang="en-US" altLang="ko-KR" dirty="0"/>
              <a:t> </a:t>
            </a:r>
            <a:r>
              <a:rPr lang="ko-KR" altLang="en-US" dirty="0"/>
              <a:t>의 앞부분 그림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4B989A-1983-469F-B7A8-C6D3999654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1043C8-AEFE-49D9-8D59-878640BAD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379" y="1943007"/>
            <a:ext cx="3140868" cy="36036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정육면체 6">
                <a:extLst>
                  <a:ext uri="{FF2B5EF4-FFF2-40B4-BE49-F238E27FC236}">
                    <a16:creationId xmlns:a16="http://schemas.microsoft.com/office/drawing/2014/main" id="{FDA3E2F6-F14B-4F14-A332-F578937A8439}"/>
                  </a:ext>
                </a:extLst>
              </p:cNvPr>
              <p:cNvSpPr/>
              <p:nvPr/>
            </p:nvSpPr>
            <p:spPr>
              <a:xfrm>
                <a:off x="1919825" y="2501462"/>
                <a:ext cx="2299647" cy="2299647"/>
              </a:xfrm>
              <a:prstGeom prst="cube">
                <a:avLst>
                  <a:gd name="adj" fmla="val 957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Input image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𝑟𝑜𝑤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7" name="정육면체 6">
                <a:extLst>
                  <a:ext uri="{FF2B5EF4-FFF2-40B4-BE49-F238E27FC236}">
                    <a16:creationId xmlns:a16="http://schemas.microsoft.com/office/drawing/2014/main" id="{FDA3E2F6-F14B-4F14-A332-F578937A8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825" y="2501462"/>
                <a:ext cx="2299647" cy="2299647"/>
              </a:xfrm>
              <a:prstGeom prst="cube">
                <a:avLst>
                  <a:gd name="adj" fmla="val 957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정육면체 8">
            <a:extLst>
              <a:ext uri="{FF2B5EF4-FFF2-40B4-BE49-F238E27FC236}">
                <a16:creationId xmlns:a16="http://schemas.microsoft.com/office/drawing/2014/main" id="{770D7479-E6FD-45B1-A712-F030406520DC}"/>
              </a:ext>
            </a:extLst>
          </p:cNvPr>
          <p:cNvSpPr/>
          <p:nvPr/>
        </p:nvSpPr>
        <p:spPr>
          <a:xfrm>
            <a:off x="7840154" y="2623013"/>
            <a:ext cx="1836683" cy="1836683"/>
          </a:xfrm>
          <a:prstGeom prst="cube">
            <a:avLst>
              <a:gd name="adj" fmla="val 63412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A09E34-C62B-4701-A280-D0789806B378}"/>
                  </a:ext>
                </a:extLst>
              </p:cNvPr>
              <p:cNvSpPr txBox="1"/>
              <p:nvPr/>
            </p:nvSpPr>
            <p:spPr>
              <a:xfrm>
                <a:off x="7542141" y="4541694"/>
                <a:ext cx="4401872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Output Activation Map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𝑓𝑖𝑙𝑡𝑒𝑟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#,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𝑟𝑜𝑤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𝑜𝑢𝑝𝑡𝑢𝑡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𝑜𝑢𝑝𝑡𝑢𝑡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A09E34-C62B-4701-A280-D0789806B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141" y="4541694"/>
                <a:ext cx="4401872" cy="667747"/>
              </a:xfrm>
              <a:prstGeom prst="rect">
                <a:avLst/>
              </a:prstGeom>
              <a:blipFill>
                <a:blip r:embed="rId4"/>
                <a:stretch>
                  <a:fillRect l="-1108" t="-4545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C35E3D90-E660-4CDF-8E15-B3C991A37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154" y="3795227"/>
            <a:ext cx="711311" cy="664469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63952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8A062-F550-47C7-8921-261687E8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It 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397F1-ADCC-49EC-AD14-81D327517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원래 보통 </a:t>
            </a:r>
            <a:r>
              <a:rPr lang="en-US" altLang="ko-KR" sz="2400" dirty="0"/>
              <a:t>Localization </a:t>
            </a:r>
            <a:r>
              <a:rPr lang="ko-KR" altLang="en-US" sz="2400" dirty="0"/>
              <a:t>문제를 풀거나</a:t>
            </a:r>
            <a:r>
              <a:rPr lang="en-US" altLang="ko-KR" sz="2400" dirty="0"/>
              <a:t>, </a:t>
            </a:r>
            <a:r>
              <a:rPr lang="ko-KR" altLang="en-US" sz="2400" dirty="0"/>
              <a:t>일반적인 </a:t>
            </a:r>
            <a:r>
              <a:rPr lang="en-US" altLang="ko-KR" sz="2400" dirty="0"/>
              <a:t>Classification </a:t>
            </a:r>
            <a:r>
              <a:rPr lang="ko-KR" altLang="en-US" sz="2400" dirty="0"/>
              <a:t>문제를 풀 때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이렇게 나온 </a:t>
            </a:r>
            <a:r>
              <a:rPr lang="en-US" altLang="ko-KR" sz="2400" dirty="0"/>
              <a:t>Output Activation Map </a:t>
            </a:r>
            <a:r>
              <a:rPr lang="ko-KR" altLang="en-US" sz="2400" dirty="0"/>
              <a:t>을 </a:t>
            </a:r>
            <a:r>
              <a:rPr lang="en-US" altLang="ko-KR" sz="2400" dirty="0"/>
              <a:t>Flatten </a:t>
            </a:r>
            <a:r>
              <a:rPr lang="ko-KR" altLang="en-US" sz="2400" dirty="0"/>
              <a:t>해서 </a:t>
            </a:r>
            <a:r>
              <a:rPr lang="en-US" altLang="ko-KR" sz="2400" dirty="0"/>
              <a:t>FC Layer </a:t>
            </a:r>
            <a:r>
              <a:rPr lang="ko-KR" altLang="en-US" sz="2400" dirty="0"/>
              <a:t>로 만든 뒤</a:t>
            </a:r>
            <a:r>
              <a:rPr lang="en-US" altLang="ko-KR" sz="2400" dirty="0"/>
              <a:t>,</a:t>
            </a:r>
          </a:p>
          <a:p>
            <a:pPr marL="0" indent="0">
              <a:buNone/>
            </a:pPr>
            <a:r>
              <a:rPr lang="en-US" altLang="ko-KR" sz="2400" dirty="0"/>
              <a:t>FC Layer </a:t>
            </a:r>
            <a:r>
              <a:rPr lang="ko-KR" altLang="en-US" sz="2400" dirty="0"/>
              <a:t>을 여러 겹 쌓아 </a:t>
            </a:r>
            <a:r>
              <a:rPr lang="en-US" altLang="ko-KR" sz="2400" dirty="0"/>
              <a:t>Bounding Box </a:t>
            </a:r>
            <a:r>
              <a:rPr lang="ko-KR" altLang="en-US" sz="2400" dirty="0"/>
              <a:t>를 </a:t>
            </a:r>
            <a:r>
              <a:rPr lang="en-US" altLang="ko-KR" sz="2400" dirty="0"/>
              <a:t>Regression </a:t>
            </a:r>
            <a:r>
              <a:rPr lang="ko-KR" altLang="en-US" sz="2400" dirty="0"/>
              <a:t>하거나 </a:t>
            </a:r>
            <a:r>
              <a:rPr lang="en-US" altLang="ko-KR" sz="2400" dirty="0"/>
              <a:t>Classify </a:t>
            </a:r>
            <a:r>
              <a:rPr lang="ko-KR" altLang="en-US" sz="2400" dirty="0"/>
              <a:t>했지만</a:t>
            </a:r>
            <a:r>
              <a:rPr lang="en-US" altLang="ko-KR" sz="2400" dirty="0"/>
              <a:t>…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4B989A-1983-469F-B7A8-C6D3999654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70D7479-E6FD-45B1-A712-F030406520DC}"/>
              </a:ext>
            </a:extLst>
          </p:cNvPr>
          <p:cNvSpPr/>
          <p:nvPr/>
        </p:nvSpPr>
        <p:spPr>
          <a:xfrm>
            <a:off x="545841" y="2948834"/>
            <a:ext cx="1836683" cy="1836683"/>
          </a:xfrm>
          <a:prstGeom prst="cube">
            <a:avLst>
              <a:gd name="adj" fmla="val 63412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A09E34-C62B-4701-A280-D0789806B378}"/>
                  </a:ext>
                </a:extLst>
              </p:cNvPr>
              <p:cNvSpPr txBox="1"/>
              <p:nvPr/>
            </p:nvSpPr>
            <p:spPr>
              <a:xfrm>
                <a:off x="247828" y="5218593"/>
                <a:ext cx="4401872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Output Activation Map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𝑓𝑖𝑙𝑡𝑒𝑟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#,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𝑟𝑜𝑤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𝑜𝑢𝑝𝑡𝑢𝑡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𝑜𝑢𝑝𝑡𝑢𝑡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A09E34-C62B-4701-A280-D0789806B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28" y="5218593"/>
                <a:ext cx="4401872" cy="667747"/>
              </a:xfrm>
              <a:prstGeom prst="rect">
                <a:avLst/>
              </a:prstGeom>
              <a:blipFill>
                <a:blip r:embed="rId2"/>
                <a:stretch>
                  <a:fillRect l="-1247" t="-4545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25881BF7-B279-4D31-997D-FBED0F74F2BE}"/>
              </a:ext>
            </a:extLst>
          </p:cNvPr>
          <p:cNvSpPr/>
          <p:nvPr/>
        </p:nvSpPr>
        <p:spPr>
          <a:xfrm>
            <a:off x="5728941" y="3178122"/>
            <a:ext cx="667747" cy="6677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BA75ED-98D2-43F7-9AC1-2A9971C6DD87}"/>
              </a:ext>
            </a:extLst>
          </p:cNvPr>
          <p:cNvSpPr/>
          <p:nvPr/>
        </p:nvSpPr>
        <p:spPr>
          <a:xfrm>
            <a:off x="5489034" y="3431807"/>
            <a:ext cx="667747" cy="6677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F0601C-5D88-4F6D-BF46-AF086BBE05F8}"/>
              </a:ext>
            </a:extLst>
          </p:cNvPr>
          <p:cNvSpPr/>
          <p:nvPr/>
        </p:nvSpPr>
        <p:spPr>
          <a:xfrm>
            <a:off x="5249127" y="3661379"/>
            <a:ext cx="667747" cy="667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020842-D49E-4C56-BD3B-F0F9F28257B0}"/>
              </a:ext>
            </a:extLst>
          </p:cNvPr>
          <p:cNvSpPr/>
          <p:nvPr/>
        </p:nvSpPr>
        <p:spPr>
          <a:xfrm>
            <a:off x="4760470" y="4118994"/>
            <a:ext cx="667747" cy="66774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5755F5-A0A6-41CD-B9BC-C50514242104}"/>
              </a:ext>
            </a:extLst>
          </p:cNvPr>
          <p:cNvSpPr txBox="1"/>
          <p:nvPr/>
        </p:nvSpPr>
        <p:spPr>
          <a:xfrm>
            <a:off x="5322183" y="5326601"/>
            <a:ext cx="623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Activation map </a:t>
            </a:r>
            <a:r>
              <a:rPr lang="ko-KR" altLang="en-US" dirty="0"/>
              <a:t>의 </a:t>
            </a:r>
            <a:r>
              <a:rPr lang="en-US" altLang="ko-KR" dirty="0"/>
              <a:t>channel </a:t>
            </a:r>
            <a:r>
              <a:rPr lang="ko-KR" altLang="en-US" dirty="0"/>
              <a:t>마다 </a:t>
            </a:r>
            <a:r>
              <a:rPr lang="en-US" altLang="ko-KR" dirty="0"/>
              <a:t>Global Average Pooling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985736D-131A-4C82-BDD3-7C61201D1CFE}"/>
              </a:ext>
            </a:extLst>
          </p:cNvPr>
          <p:cNvSpPr/>
          <p:nvPr/>
        </p:nvSpPr>
        <p:spPr>
          <a:xfrm>
            <a:off x="3174124" y="3417112"/>
            <a:ext cx="780108" cy="9001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8032326-30BB-40F9-A7FB-3734CDE7D11E}"/>
              </a:ext>
            </a:extLst>
          </p:cNvPr>
          <p:cNvSpPr/>
          <p:nvPr/>
        </p:nvSpPr>
        <p:spPr>
          <a:xfrm>
            <a:off x="8483183" y="3417112"/>
            <a:ext cx="780108" cy="9001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893B76-FAD6-40C5-8ADC-2C8754D4E26D}"/>
                  </a:ext>
                </a:extLst>
              </p:cNvPr>
              <p:cNvSpPr txBox="1"/>
              <p:nvPr/>
            </p:nvSpPr>
            <p:spPr>
              <a:xfrm>
                <a:off x="4656896" y="2672496"/>
                <a:ext cx="281183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𝑟𝑜𝑤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𝑜𝑢𝑝𝑡𝑢𝑡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𝑜𝑢𝑝𝑡𝑢𝑡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893B76-FAD6-40C5-8ADC-2C8754D4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896" y="2672496"/>
                <a:ext cx="2811836" cy="39074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D8BA9970-B049-445A-91BE-4342021186E2}"/>
              </a:ext>
            </a:extLst>
          </p:cNvPr>
          <p:cNvSpPr/>
          <p:nvPr/>
        </p:nvSpPr>
        <p:spPr>
          <a:xfrm>
            <a:off x="10073430" y="2683204"/>
            <a:ext cx="369332" cy="36933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E5ABCF3-8B3A-4287-8FC0-96CE286FF584}"/>
              </a:ext>
            </a:extLst>
          </p:cNvPr>
          <p:cNvSpPr/>
          <p:nvPr/>
        </p:nvSpPr>
        <p:spPr>
          <a:xfrm>
            <a:off x="10073430" y="3877233"/>
            <a:ext cx="369332" cy="3693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20C0C6A-3B19-4890-8C27-2C3B258CEFB5}"/>
              </a:ext>
            </a:extLst>
          </p:cNvPr>
          <p:cNvSpPr/>
          <p:nvPr/>
        </p:nvSpPr>
        <p:spPr>
          <a:xfrm>
            <a:off x="10073430" y="4370644"/>
            <a:ext cx="369332" cy="3693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92AA18-9516-4CC8-92ED-B20D18E6772C}"/>
              </a:ext>
            </a:extLst>
          </p:cNvPr>
          <p:cNvSpPr txBox="1"/>
          <p:nvPr/>
        </p:nvSpPr>
        <p:spPr>
          <a:xfrm rot="5400000">
            <a:off x="10032123" y="3378562"/>
            <a:ext cx="4519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62B01D22-5704-45B9-BBC1-A9DF87C3C9B3}"/>
                  </a:ext>
                </a:extLst>
              </p14:cNvPr>
              <p14:cNvContentPartPr/>
              <p14:nvPr/>
            </p14:nvContentPartPr>
            <p14:xfrm rot="900000">
              <a:off x="5334058" y="3828775"/>
              <a:ext cx="1009230" cy="1278684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62B01D22-5704-45B9-BBC1-A9DF87C3C9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900000">
                <a:off x="5325420" y="3819775"/>
                <a:ext cx="1026866" cy="1296324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B7FCE0-1015-48E2-9587-6540ED7B9101}"/>
              </a:ext>
            </a:extLst>
          </p:cNvPr>
          <p:cNvSpPr/>
          <p:nvPr/>
        </p:nvSpPr>
        <p:spPr>
          <a:xfrm>
            <a:off x="6156781" y="4375573"/>
            <a:ext cx="2140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Output Activation map </a:t>
            </a:r>
          </a:p>
          <a:p>
            <a:r>
              <a:rPr lang="ko-KR" altLang="en-US" sz="1400" dirty="0"/>
              <a:t>의 </a:t>
            </a:r>
            <a:r>
              <a:rPr lang="en-US" altLang="ko-KR" sz="1400" dirty="0"/>
              <a:t> channel </a:t>
            </a:r>
            <a:r>
              <a:rPr lang="ko-KR" altLang="en-US" sz="1400" dirty="0"/>
              <a:t>수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A0AE243-09B7-4445-8AD4-A9162FDB68E0}"/>
              </a:ext>
            </a:extLst>
          </p:cNvPr>
          <p:cNvSpPr/>
          <p:nvPr/>
        </p:nvSpPr>
        <p:spPr>
          <a:xfrm>
            <a:off x="10073430" y="4833190"/>
            <a:ext cx="369332" cy="3693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CA15DE1-DCC1-4A7A-BE43-ACBEB3ECF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881" y="4143280"/>
            <a:ext cx="711311" cy="664469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AD9DE1B-8F04-4F9D-AE18-7A582AFB1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841" y="4118994"/>
            <a:ext cx="711311" cy="664469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469362E-F070-42BE-A440-D8CDB449E1A7}"/>
              </a:ext>
            </a:extLst>
          </p:cNvPr>
          <p:cNvCxnSpPr>
            <a:cxnSpLocks/>
          </p:cNvCxnSpPr>
          <p:nvPr/>
        </p:nvCxnSpPr>
        <p:spPr>
          <a:xfrm>
            <a:off x="5428217" y="3063244"/>
            <a:ext cx="300724" cy="274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96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81719-717A-4353-977B-3E50E32F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It 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60F4E-B917-4446-818B-5D994BB38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단지 </a:t>
            </a:r>
            <a:r>
              <a:rPr lang="en-US" altLang="ko-KR" dirty="0"/>
              <a:t>Activation map </a:t>
            </a:r>
            <a:r>
              <a:rPr lang="ko-KR" altLang="en-US" dirty="0"/>
              <a:t>의 </a:t>
            </a:r>
            <a:r>
              <a:rPr lang="en-US" altLang="ko-KR" dirty="0"/>
              <a:t>GAP </a:t>
            </a:r>
            <a:r>
              <a:rPr lang="ko-KR" altLang="en-US" dirty="0" err="1"/>
              <a:t>값만을</a:t>
            </a:r>
            <a:r>
              <a:rPr lang="ko-KR" altLang="en-US" dirty="0"/>
              <a:t> 이용해서</a:t>
            </a:r>
            <a:r>
              <a:rPr lang="en-US" altLang="ko-KR" dirty="0"/>
              <a:t>, output layer </a:t>
            </a:r>
            <a:r>
              <a:rPr lang="ko-KR" altLang="en-US" dirty="0"/>
              <a:t>에 연결하고 </a:t>
            </a:r>
            <a:r>
              <a:rPr lang="en-US" altLang="ko-KR" dirty="0"/>
              <a:t>Classification </a:t>
            </a:r>
            <a:r>
              <a:rPr lang="ko-KR" altLang="en-US" dirty="0"/>
              <a:t>을 수행함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param</a:t>
            </a:r>
            <a:r>
              <a:rPr lang="ko-KR" altLang="en-US" b="1" dirty="0"/>
              <a:t> </a:t>
            </a:r>
            <a:r>
              <a:rPr lang="en-US" altLang="ko-KR" b="1" dirty="0"/>
              <a:t>: # channel</a:t>
            </a:r>
            <a:r>
              <a:rPr lang="ko-KR" altLang="en-US" b="1" dirty="0"/>
              <a:t> </a:t>
            </a:r>
            <a:r>
              <a:rPr lang="en-US" altLang="ko-KR" b="1" dirty="0"/>
              <a:t>* # class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60EB1A-507A-4B60-82FD-997CAFBFCC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E3D49C-6E83-4374-AA36-A9C14FDA5AD3}"/>
              </a:ext>
            </a:extLst>
          </p:cNvPr>
          <p:cNvSpPr/>
          <p:nvPr/>
        </p:nvSpPr>
        <p:spPr>
          <a:xfrm>
            <a:off x="1607748" y="3178122"/>
            <a:ext cx="667747" cy="6677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69426E-A2C5-4904-BED6-452DB4FB1BAB}"/>
              </a:ext>
            </a:extLst>
          </p:cNvPr>
          <p:cNvSpPr/>
          <p:nvPr/>
        </p:nvSpPr>
        <p:spPr>
          <a:xfrm>
            <a:off x="1367841" y="3431807"/>
            <a:ext cx="667747" cy="6677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98CDF5-8188-48D0-957E-DAFC539B8810}"/>
              </a:ext>
            </a:extLst>
          </p:cNvPr>
          <p:cNvSpPr/>
          <p:nvPr/>
        </p:nvSpPr>
        <p:spPr>
          <a:xfrm>
            <a:off x="1127934" y="3661379"/>
            <a:ext cx="667747" cy="667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C0AC7A-2AC7-4A90-A5C8-6CC85AE4136D}"/>
              </a:ext>
            </a:extLst>
          </p:cNvPr>
          <p:cNvSpPr/>
          <p:nvPr/>
        </p:nvSpPr>
        <p:spPr>
          <a:xfrm>
            <a:off x="639277" y="4118994"/>
            <a:ext cx="667747" cy="66774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32735B3-471A-42DC-9B24-2221B9FA5A6E}"/>
              </a:ext>
            </a:extLst>
          </p:cNvPr>
          <p:cNvSpPr/>
          <p:nvPr/>
        </p:nvSpPr>
        <p:spPr>
          <a:xfrm>
            <a:off x="4175918" y="3417112"/>
            <a:ext cx="780108" cy="9001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037C86-9AE7-423A-874C-FC002638D25B}"/>
                  </a:ext>
                </a:extLst>
              </p:cNvPr>
              <p:cNvSpPr txBox="1"/>
              <p:nvPr/>
            </p:nvSpPr>
            <p:spPr>
              <a:xfrm>
                <a:off x="535703" y="2672496"/>
                <a:ext cx="281183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𝑟𝑜𝑤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𝑜𝑢𝑝𝑡𝑢𝑡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𝑜𝑢𝑝𝑡𝑢𝑡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037C86-9AE7-423A-874C-FC002638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03" y="2672496"/>
                <a:ext cx="2811836" cy="39074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F054A723-8351-4CA8-8D99-3AD8114D1F29}"/>
              </a:ext>
            </a:extLst>
          </p:cNvPr>
          <p:cNvSpPr/>
          <p:nvPr/>
        </p:nvSpPr>
        <p:spPr>
          <a:xfrm>
            <a:off x="5462289" y="2683204"/>
            <a:ext cx="369332" cy="36933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6938D3C-BDD9-4517-B212-3A73E013081F}"/>
              </a:ext>
            </a:extLst>
          </p:cNvPr>
          <p:cNvSpPr/>
          <p:nvPr/>
        </p:nvSpPr>
        <p:spPr>
          <a:xfrm>
            <a:off x="5462289" y="3877233"/>
            <a:ext cx="369332" cy="3693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F918FD4-176D-46B1-810F-3D0DD91F2720}"/>
              </a:ext>
            </a:extLst>
          </p:cNvPr>
          <p:cNvSpPr/>
          <p:nvPr/>
        </p:nvSpPr>
        <p:spPr>
          <a:xfrm>
            <a:off x="5462289" y="4370644"/>
            <a:ext cx="369332" cy="3693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0FA2A1-8104-4C16-8D22-A36B1796DC39}"/>
              </a:ext>
            </a:extLst>
          </p:cNvPr>
          <p:cNvSpPr txBox="1"/>
          <p:nvPr/>
        </p:nvSpPr>
        <p:spPr>
          <a:xfrm rot="5400000">
            <a:off x="5420982" y="3409339"/>
            <a:ext cx="4519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FF9FDA4B-19E3-474F-9A8D-8842C88DA5F7}"/>
                  </a:ext>
                </a:extLst>
              </p14:cNvPr>
              <p14:cNvContentPartPr/>
              <p14:nvPr/>
            </p14:nvContentPartPr>
            <p14:xfrm rot="900000">
              <a:off x="1212865" y="3828775"/>
              <a:ext cx="1009230" cy="1278684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FF9FDA4B-19E3-474F-9A8D-8842C88DA5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900000">
                <a:off x="1204227" y="3819775"/>
                <a:ext cx="1026866" cy="1296324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E46E4B-9A1C-453A-9EA5-D4D81CDC80EC}"/>
              </a:ext>
            </a:extLst>
          </p:cNvPr>
          <p:cNvSpPr/>
          <p:nvPr/>
        </p:nvSpPr>
        <p:spPr>
          <a:xfrm>
            <a:off x="2035588" y="4375573"/>
            <a:ext cx="2140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Output Activation map </a:t>
            </a:r>
          </a:p>
          <a:p>
            <a:r>
              <a:rPr lang="ko-KR" altLang="en-US" sz="1400" dirty="0"/>
              <a:t>의 </a:t>
            </a:r>
            <a:r>
              <a:rPr lang="en-US" altLang="ko-KR" sz="1400" dirty="0"/>
              <a:t> channel </a:t>
            </a:r>
            <a:r>
              <a:rPr lang="ko-KR" altLang="en-US" sz="1400" dirty="0"/>
              <a:t>수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ECF5265-FBF7-43E7-B23A-599DED8FCD0F}"/>
              </a:ext>
            </a:extLst>
          </p:cNvPr>
          <p:cNvSpPr/>
          <p:nvPr/>
        </p:nvSpPr>
        <p:spPr>
          <a:xfrm>
            <a:off x="5462289" y="4833190"/>
            <a:ext cx="369332" cy="3693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B78B1A-1E83-4DB5-9E61-7B17888282BB}"/>
              </a:ext>
            </a:extLst>
          </p:cNvPr>
          <p:cNvSpPr/>
          <p:nvPr/>
        </p:nvSpPr>
        <p:spPr>
          <a:xfrm>
            <a:off x="8949621" y="2585545"/>
            <a:ext cx="924910" cy="280626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E80371-98EF-4B2F-AF84-FD7DBEC5339E}"/>
              </a:ext>
            </a:extLst>
          </p:cNvPr>
          <p:cNvSpPr/>
          <p:nvPr/>
        </p:nvSpPr>
        <p:spPr>
          <a:xfrm>
            <a:off x="9158946" y="2918855"/>
            <a:ext cx="567818" cy="567818"/>
          </a:xfrm>
          <a:prstGeom prst="ellipse">
            <a:avLst/>
          </a:prstGeom>
          <a:solidFill>
            <a:srgbClr val="FF0E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94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58FF25C-2DD9-4639-B57D-C4299F03FB2F}"/>
              </a:ext>
            </a:extLst>
          </p:cNvPr>
          <p:cNvSpPr/>
          <p:nvPr/>
        </p:nvSpPr>
        <p:spPr>
          <a:xfrm>
            <a:off x="9128168" y="3661379"/>
            <a:ext cx="567818" cy="56781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80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C3994A5-75C0-4989-8C22-F4B1493AFE25}"/>
              </a:ext>
            </a:extLst>
          </p:cNvPr>
          <p:cNvSpPr/>
          <p:nvPr/>
        </p:nvSpPr>
        <p:spPr>
          <a:xfrm>
            <a:off x="9128168" y="4450038"/>
            <a:ext cx="567818" cy="567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5428C0-7828-41E6-A20C-720D968AD0E6}"/>
              </a:ext>
            </a:extLst>
          </p:cNvPr>
          <p:cNvSpPr txBox="1"/>
          <p:nvPr/>
        </p:nvSpPr>
        <p:spPr>
          <a:xfrm>
            <a:off x="8744670" y="2203600"/>
            <a:ext cx="133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25CFB9D-FF9E-4AA4-B8D6-47C8807BE8FE}"/>
              </a:ext>
            </a:extLst>
          </p:cNvPr>
          <p:cNvCxnSpPr>
            <a:cxnSpLocks/>
            <a:stCxn id="28" idx="6"/>
            <a:endCxn id="35" idx="2"/>
          </p:cNvCxnSpPr>
          <p:nvPr/>
        </p:nvCxnSpPr>
        <p:spPr>
          <a:xfrm>
            <a:off x="5831621" y="2867870"/>
            <a:ext cx="3327325" cy="3348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6346074-F447-4292-A2FD-279C6B2FF4AD}"/>
              </a:ext>
            </a:extLst>
          </p:cNvPr>
          <p:cNvSpPr txBox="1"/>
          <p:nvPr/>
        </p:nvSpPr>
        <p:spPr>
          <a:xfrm>
            <a:off x="6344842" y="1827929"/>
            <a:ext cx="2274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화살표 </a:t>
            </a:r>
            <a:r>
              <a:rPr lang="en-US" altLang="ko-KR" dirty="0"/>
              <a:t>: </a:t>
            </a:r>
            <a:r>
              <a:rPr lang="ko-KR" altLang="en-US" dirty="0"/>
              <a:t>가중치</a:t>
            </a:r>
            <a:endParaRPr lang="en-US" altLang="ko-KR" dirty="0"/>
          </a:p>
          <a:p>
            <a:r>
              <a:rPr lang="ko-KR" altLang="en-US" dirty="0"/>
              <a:t>색 </a:t>
            </a:r>
            <a:r>
              <a:rPr lang="en-US" altLang="ko-KR" dirty="0"/>
              <a:t>: </a:t>
            </a:r>
            <a:r>
              <a:rPr lang="ko-KR" altLang="en-US" dirty="0"/>
              <a:t>빨강 </a:t>
            </a:r>
            <a:r>
              <a:rPr lang="en-US" altLang="ko-KR" dirty="0"/>
              <a:t>(+),</a:t>
            </a:r>
            <a:r>
              <a:rPr lang="ko-KR" altLang="en-US" dirty="0"/>
              <a:t> 파랑 </a:t>
            </a:r>
            <a:r>
              <a:rPr lang="en-US" altLang="ko-KR" dirty="0"/>
              <a:t>(-)</a:t>
            </a:r>
          </a:p>
          <a:p>
            <a:r>
              <a:rPr lang="ko-KR" altLang="en-US" dirty="0"/>
              <a:t>굵기 </a:t>
            </a:r>
            <a:r>
              <a:rPr lang="en-US" altLang="ko-KR" dirty="0"/>
              <a:t>: </a:t>
            </a:r>
            <a:r>
              <a:rPr lang="ko-KR" altLang="en-US" dirty="0"/>
              <a:t>절댓값 크기</a:t>
            </a:r>
            <a:endParaRPr lang="en-US" altLang="ko-KR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BA0086A-2AC5-4429-B1AA-187B606FDFF0}"/>
              </a:ext>
            </a:extLst>
          </p:cNvPr>
          <p:cNvCxnSpPr>
            <a:cxnSpLocks/>
            <a:stCxn id="29" idx="6"/>
            <a:endCxn id="35" idx="2"/>
          </p:cNvCxnSpPr>
          <p:nvPr/>
        </p:nvCxnSpPr>
        <p:spPr>
          <a:xfrm flipV="1">
            <a:off x="5831621" y="3202764"/>
            <a:ext cx="3327325" cy="8591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0C07F6C-67C0-46EA-8AB6-1C8842B5E7F3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 flipV="1">
            <a:off x="5831621" y="3202764"/>
            <a:ext cx="3327325" cy="13525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338CD28-A26A-4CD8-812B-2C4C49843912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 flipV="1">
            <a:off x="5831621" y="3202764"/>
            <a:ext cx="3327325" cy="181509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1A30FCE-985F-467B-B2CE-17D101B4911F}"/>
              </a:ext>
            </a:extLst>
          </p:cNvPr>
          <p:cNvCxnSpPr>
            <a:cxnSpLocks/>
            <a:stCxn id="28" idx="6"/>
            <a:endCxn id="36" idx="2"/>
          </p:cNvCxnSpPr>
          <p:nvPr/>
        </p:nvCxnSpPr>
        <p:spPr>
          <a:xfrm>
            <a:off x="5831621" y="2867870"/>
            <a:ext cx="3296547" cy="107741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1690B67-92A2-4434-BB3B-A0703234962A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 flipV="1">
            <a:off x="5831621" y="3945288"/>
            <a:ext cx="3296547" cy="61002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EAA58A-22D4-47AA-89C1-EE3280B1B149}"/>
              </a:ext>
            </a:extLst>
          </p:cNvPr>
          <p:cNvCxnSpPr>
            <a:cxnSpLocks/>
            <a:stCxn id="28" idx="6"/>
            <a:endCxn id="37" idx="2"/>
          </p:cNvCxnSpPr>
          <p:nvPr/>
        </p:nvCxnSpPr>
        <p:spPr>
          <a:xfrm>
            <a:off x="5831621" y="2867870"/>
            <a:ext cx="3296547" cy="186607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003AE43-A690-4407-851D-B7DF22F16C58}"/>
              </a:ext>
            </a:extLst>
          </p:cNvPr>
          <p:cNvCxnSpPr>
            <a:cxnSpLocks/>
            <a:stCxn id="30" idx="6"/>
            <a:endCxn id="37" idx="2"/>
          </p:cNvCxnSpPr>
          <p:nvPr/>
        </p:nvCxnSpPr>
        <p:spPr>
          <a:xfrm>
            <a:off x="5831621" y="4555310"/>
            <a:ext cx="3296547" cy="178637"/>
          </a:xfrm>
          <a:prstGeom prst="straightConnector1">
            <a:avLst/>
          </a:prstGeom>
          <a:ln w="31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C3476BE-A93D-4BB5-A78A-9EA5FEDDFA5D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831621" y="3945288"/>
            <a:ext cx="3296547" cy="10725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599A903-4FA0-4B3F-940B-445821972425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831621" y="4733947"/>
            <a:ext cx="3296547" cy="28390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D919841-C092-49F2-8CC1-DCBE1110D741}"/>
              </a:ext>
            </a:extLst>
          </p:cNvPr>
          <p:cNvCxnSpPr>
            <a:cxnSpLocks/>
            <a:stCxn id="29" idx="6"/>
            <a:endCxn id="36" idx="2"/>
          </p:cNvCxnSpPr>
          <p:nvPr/>
        </p:nvCxnSpPr>
        <p:spPr>
          <a:xfrm flipV="1">
            <a:off x="5831621" y="3945288"/>
            <a:ext cx="3296547" cy="1166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EEE1411-F94C-4C60-B890-AF46694B07F5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>
            <a:off x="5831621" y="4061899"/>
            <a:ext cx="3296547" cy="672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8F6E55D-5EC6-4837-8A25-87B31CBECE64}"/>
              </a:ext>
            </a:extLst>
          </p:cNvPr>
          <p:cNvSpPr txBox="1"/>
          <p:nvPr/>
        </p:nvSpPr>
        <p:spPr>
          <a:xfrm>
            <a:off x="10058938" y="3018098"/>
            <a:ext cx="194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개 </a:t>
            </a:r>
            <a:r>
              <a:rPr lang="en-US" altLang="ko-KR" b="1" dirty="0">
                <a:solidFill>
                  <a:srgbClr val="FF0000"/>
                </a:solidFill>
              </a:rPr>
              <a:t>0.47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C6D8152-5319-4DD9-AE24-08843BF7A5D3}"/>
              </a:ext>
            </a:extLst>
          </p:cNvPr>
          <p:cNvSpPr txBox="1"/>
          <p:nvPr/>
        </p:nvSpPr>
        <p:spPr>
          <a:xfrm>
            <a:off x="10058938" y="3765680"/>
            <a:ext cx="194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고양이 </a:t>
            </a:r>
            <a:r>
              <a:rPr lang="en-US" altLang="ko-KR" dirty="0"/>
              <a:t>0.40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1562B1-F56A-4EFD-A1DC-57D4009E064D}"/>
              </a:ext>
            </a:extLst>
          </p:cNvPr>
          <p:cNvSpPr txBox="1"/>
          <p:nvPr/>
        </p:nvSpPr>
        <p:spPr>
          <a:xfrm>
            <a:off x="10058938" y="4552283"/>
            <a:ext cx="194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Else 0.03</a:t>
            </a:r>
            <a:endParaRPr lang="ko-KR" altLang="en-US" dirty="0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229C0C85-9743-4B0D-A883-6E8BAF23F6E2}"/>
              </a:ext>
            </a:extLst>
          </p:cNvPr>
          <p:cNvCxnSpPr>
            <a:stCxn id="35" idx="6"/>
            <a:endCxn id="82" idx="1"/>
          </p:cNvCxnSpPr>
          <p:nvPr/>
        </p:nvCxnSpPr>
        <p:spPr>
          <a:xfrm>
            <a:off x="9726764" y="3202764"/>
            <a:ext cx="3321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43D85652-AD2D-491B-A9C3-C3E6A7F055F2}"/>
              </a:ext>
            </a:extLst>
          </p:cNvPr>
          <p:cNvCxnSpPr>
            <a:cxnSpLocks/>
            <a:stCxn id="36" idx="6"/>
            <a:endCxn id="83" idx="1"/>
          </p:cNvCxnSpPr>
          <p:nvPr/>
        </p:nvCxnSpPr>
        <p:spPr>
          <a:xfrm>
            <a:off x="9695986" y="3945288"/>
            <a:ext cx="362952" cy="5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E2E5E20-2401-4694-B422-01B102EF8F4A}"/>
              </a:ext>
            </a:extLst>
          </p:cNvPr>
          <p:cNvCxnSpPr>
            <a:cxnSpLocks/>
            <a:stCxn id="37" idx="6"/>
            <a:endCxn id="84" idx="1"/>
          </p:cNvCxnSpPr>
          <p:nvPr/>
        </p:nvCxnSpPr>
        <p:spPr>
          <a:xfrm>
            <a:off x="9695986" y="4733947"/>
            <a:ext cx="362952" cy="30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그림 130">
            <a:extLst>
              <a:ext uri="{FF2B5EF4-FFF2-40B4-BE49-F238E27FC236}">
                <a16:creationId xmlns:a16="http://schemas.microsoft.com/office/drawing/2014/main" id="{C7C4A317-522C-4BBF-8F68-043A47EBF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94" y="4135012"/>
            <a:ext cx="711311" cy="664469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3753DA5-A238-4E0F-949B-63F13216E5DB}"/>
              </a:ext>
            </a:extLst>
          </p:cNvPr>
          <p:cNvCxnSpPr>
            <a:cxnSpLocks/>
          </p:cNvCxnSpPr>
          <p:nvPr/>
        </p:nvCxnSpPr>
        <p:spPr>
          <a:xfrm>
            <a:off x="1367841" y="3063244"/>
            <a:ext cx="239907" cy="274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93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ADA91D4-A02B-412D-91BA-B4F50CF44D55}"/>
              </a:ext>
            </a:extLst>
          </p:cNvPr>
          <p:cNvSpPr/>
          <p:nvPr/>
        </p:nvSpPr>
        <p:spPr>
          <a:xfrm>
            <a:off x="9987111" y="1615209"/>
            <a:ext cx="1345436" cy="33977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Soft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max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3F68DED-72B5-4080-944F-2B27206A1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51" y="668196"/>
            <a:ext cx="1176206" cy="79311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7DE598C-066A-445B-8DB3-895D17A9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51" y="4649954"/>
            <a:ext cx="1176206" cy="793116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31D33EE0-A581-4E4F-9CE8-737E476A2774}"/>
              </a:ext>
            </a:extLst>
          </p:cNvPr>
          <p:cNvSpPr/>
          <p:nvPr/>
        </p:nvSpPr>
        <p:spPr>
          <a:xfrm>
            <a:off x="7164832" y="4515837"/>
            <a:ext cx="1133342" cy="113334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40C031-C245-40F9-BCBC-214C464055DC}"/>
              </a:ext>
            </a:extLst>
          </p:cNvPr>
          <p:cNvSpPr/>
          <p:nvPr/>
        </p:nvSpPr>
        <p:spPr>
          <a:xfrm>
            <a:off x="171136" y="1614934"/>
            <a:ext cx="4742362" cy="4208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CAD20EB-CF2C-461D-BE32-90F0B33BE343}"/>
              </a:ext>
            </a:extLst>
          </p:cNvPr>
          <p:cNvSpPr/>
          <p:nvPr/>
        </p:nvSpPr>
        <p:spPr>
          <a:xfrm>
            <a:off x="7347272" y="2225787"/>
            <a:ext cx="768462" cy="768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F9979C3-BE83-484E-A400-DA2AB8044685}"/>
              </a:ext>
            </a:extLst>
          </p:cNvPr>
          <p:cNvSpPr/>
          <p:nvPr/>
        </p:nvSpPr>
        <p:spPr>
          <a:xfrm>
            <a:off x="7285359" y="617023"/>
            <a:ext cx="892288" cy="892288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4082464-9B41-40D0-B56D-E3E59917D40D}"/>
              </a:ext>
            </a:extLst>
          </p:cNvPr>
          <p:cNvSpPr/>
          <p:nvPr/>
        </p:nvSpPr>
        <p:spPr>
          <a:xfrm>
            <a:off x="487553" y="2508162"/>
            <a:ext cx="1477771" cy="1477771"/>
          </a:xfrm>
          <a:prstGeom prst="cube">
            <a:avLst>
              <a:gd name="adj" fmla="val 63412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1A3289-1803-4202-A0EC-B8A9BC49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Works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28CA77-8B1F-4082-A60C-9990F99070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https://www.saagie.com/blog/object-detection-part2/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A8C61-B835-425D-9F68-9AA8CCBC3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57" y="4055739"/>
            <a:ext cx="1213761" cy="1351168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EDA852-D1E9-4DAA-A8A0-38FE4E0E2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61" y="3144382"/>
            <a:ext cx="1301583" cy="1351168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E6EB07-8AA9-429E-9F82-4C13B239A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889" y="2501535"/>
            <a:ext cx="1213762" cy="1182639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95CB7F-6EE2-4420-B9F4-51F2516BC475}"/>
                  </a:ext>
                </a:extLst>
              </p:cNvPr>
              <p:cNvSpPr txBox="1"/>
              <p:nvPr/>
            </p:nvSpPr>
            <p:spPr>
              <a:xfrm>
                <a:off x="247828" y="1734831"/>
                <a:ext cx="4401872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Output Activation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𝑓𝑖𝑙𝑡𝑒𝑟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#,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𝑟𝑜𝑤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𝑜𝑢𝑝𝑡𝑢𝑡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𝑜𝑢𝑝𝑡𝑢𝑡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95CB7F-6EE2-4420-B9F4-51F2516B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28" y="1734831"/>
                <a:ext cx="4401872" cy="667747"/>
              </a:xfrm>
              <a:prstGeom prst="rect">
                <a:avLst/>
              </a:prstGeom>
              <a:blipFill>
                <a:blip r:embed="rId7"/>
                <a:stretch>
                  <a:fillRect t="-5505" b="-4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6D84A9E-5E35-4180-9371-D6F298EC31D9}"/>
              </a:ext>
            </a:extLst>
          </p:cNvPr>
          <p:cNvSpPr txBox="1"/>
          <p:nvPr/>
        </p:nvSpPr>
        <p:spPr>
          <a:xfrm>
            <a:off x="5082058" y="3085964"/>
            <a:ext cx="32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</a:t>
            </a:r>
            <a:r>
              <a:rPr lang="en-US" altLang="ko-KR" sz="1200" dirty="0"/>
              <a:t>channel </a:t>
            </a:r>
            <a:r>
              <a:rPr lang="ko-KR" altLang="en-US" sz="1200" dirty="0"/>
              <a:t>은 결과적으로</a:t>
            </a:r>
            <a:endParaRPr lang="en-US" altLang="ko-KR" sz="1200" dirty="0"/>
          </a:p>
          <a:p>
            <a:r>
              <a:rPr lang="en-US" altLang="ko-KR" sz="1200" b="1" dirty="0"/>
              <a:t>Input Image </a:t>
            </a:r>
            <a:r>
              <a:rPr lang="ko-KR" altLang="en-US" sz="1200" b="1" dirty="0"/>
              <a:t>에서 고양이 꼬리</a:t>
            </a:r>
            <a:r>
              <a:rPr lang="ko-KR" altLang="en-US" sz="1200" dirty="0"/>
              <a:t>를 </a:t>
            </a:r>
            <a:endParaRPr lang="en-US" altLang="ko-KR" sz="1200" dirty="0"/>
          </a:p>
          <a:p>
            <a:r>
              <a:rPr lang="en-US" altLang="ko-KR" sz="1200" dirty="0"/>
              <a:t>activation </a:t>
            </a:r>
            <a:r>
              <a:rPr lang="ko-KR" altLang="en-US" sz="1200" dirty="0"/>
              <a:t>하는</a:t>
            </a:r>
            <a:r>
              <a:rPr lang="en-US" altLang="ko-KR" sz="1200" dirty="0"/>
              <a:t> </a:t>
            </a:r>
            <a:r>
              <a:rPr lang="ko-KR" altLang="en-US" sz="1200" dirty="0"/>
              <a:t>경향이 강함</a:t>
            </a:r>
            <a:r>
              <a:rPr lang="en-US" altLang="ko-KR" sz="1200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76C665-AD73-4551-9644-EC09757DECA4}"/>
              </a:ext>
            </a:extLst>
          </p:cNvPr>
          <p:cNvSpPr/>
          <p:nvPr/>
        </p:nvSpPr>
        <p:spPr>
          <a:xfrm>
            <a:off x="7449638" y="772608"/>
            <a:ext cx="567382" cy="5673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Ch1</a:t>
            </a:r>
          </a:p>
          <a:p>
            <a:pPr algn="ctr"/>
            <a:r>
              <a:rPr lang="en-US" altLang="ko-KR" sz="1200" b="1" dirty="0"/>
              <a:t>GAP</a:t>
            </a:r>
          </a:p>
          <a:p>
            <a:pPr algn="ctr"/>
            <a:r>
              <a:rPr lang="ko-KR" altLang="en-US" sz="1200" b="1" dirty="0"/>
              <a:t>값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7A3B68-E3C4-4B2B-B712-12B5E74E8AAF}"/>
              </a:ext>
            </a:extLst>
          </p:cNvPr>
          <p:cNvSpPr/>
          <p:nvPr/>
        </p:nvSpPr>
        <p:spPr>
          <a:xfrm>
            <a:off x="7449638" y="2335373"/>
            <a:ext cx="567382" cy="5673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Ch2</a:t>
            </a:r>
          </a:p>
          <a:p>
            <a:pPr algn="ctr"/>
            <a:r>
              <a:rPr lang="en-US" altLang="ko-KR" sz="1200" b="1" dirty="0"/>
              <a:t>GAP</a:t>
            </a:r>
          </a:p>
          <a:p>
            <a:pPr algn="ctr"/>
            <a:r>
              <a:rPr lang="ko-KR" altLang="en-US" sz="1200" b="1" dirty="0"/>
              <a:t>값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AFFF81-A7AE-4028-9709-EDAFA8A80D86}"/>
              </a:ext>
            </a:extLst>
          </p:cNvPr>
          <p:cNvSpPr/>
          <p:nvPr/>
        </p:nvSpPr>
        <p:spPr>
          <a:xfrm>
            <a:off x="10177808" y="1893412"/>
            <a:ext cx="998290" cy="99829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개</a:t>
            </a:r>
            <a:endParaRPr lang="en-US" altLang="ko-KR" sz="1200" dirty="0"/>
          </a:p>
          <a:p>
            <a:pPr algn="ctr"/>
            <a:r>
              <a:rPr lang="en-US" altLang="ko-KR" sz="1200" dirty="0"/>
              <a:t>score</a:t>
            </a:r>
            <a:endParaRPr lang="ko-KR" altLang="en-US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B6616D-74EE-4AFD-8A51-D28BC95ED5C5}"/>
              </a:ext>
            </a:extLst>
          </p:cNvPr>
          <p:cNvSpPr/>
          <p:nvPr/>
        </p:nvSpPr>
        <p:spPr>
          <a:xfrm>
            <a:off x="10184743" y="3743328"/>
            <a:ext cx="998290" cy="99829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고양이</a:t>
            </a:r>
            <a:endParaRPr lang="en-US" altLang="ko-KR" sz="1200" dirty="0"/>
          </a:p>
          <a:p>
            <a:pPr algn="ctr"/>
            <a:r>
              <a:rPr lang="en-US" altLang="ko-KR" sz="1200" dirty="0"/>
              <a:t>score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438283-FA20-488B-BA93-ADC81FAF6B6D}"/>
              </a:ext>
            </a:extLst>
          </p:cNvPr>
          <p:cNvSpPr/>
          <p:nvPr/>
        </p:nvSpPr>
        <p:spPr>
          <a:xfrm>
            <a:off x="7447812" y="4797385"/>
            <a:ext cx="567382" cy="5673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Ch?</a:t>
            </a:r>
          </a:p>
          <a:p>
            <a:pPr algn="ctr"/>
            <a:r>
              <a:rPr lang="en-US" altLang="ko-KR" sz="1200" b="1" dirty="0"/>
              <a:t>GAP</a:t>
            </a:r>
          </a:p>
          <a:p>
            <a:pPr algn="ctr"/>
            <a:r>
              <a:rPr lang="ko-KR" altLang="en-US" sz="1200" b="1" dirty="0"/>
              <a:t>값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326BF7-AA59-4D87-9712-81B4C89E255F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8017020" y="1056299"/>
            <a:ext cx="2306984" cy="9833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6E5C5F-5014-4786-B41E-2CF56DA963F4}"/>
              </a:ext>
            </a:extLst>
          </p:cNvPr>
          <p:cNvCxnSpPr>
            <a:cxnSpLocks/>
            <a:stCxn id="12" idx="3"/>
            <a:endCxn id="14" idx="2"/>
          </p:cNvCxnSpPr>
          <p:nvPr/>
        </p:nvCxnSpPr>
        <p:spPr>
          <a:xfrm>
            <a:off x="8017020" y="2619064"/>
            <a:ext cx="2167723" cy="1623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068EE7-37C8-483E-98F1-FFE432F27FA2}"/>
              </a:ext>
            </a:extLst>
          </p:cNvPr>
          <p:cNvCxnSpPr>
            <a:cxnSpLocks/>
            <a:stCxn id="15" idx="3"/>
            <a:endCxn id="14" idx="3"/>
          </p:cNvCxnSpPr>
          <p:nvPr/>
        </p:nvCxnSpPr>
        <p:spPr>
          <a:xfrm flipV="1">
            <a:off x="8015194" y="4595422"/>
            <a:ext cx="2315745" cy="48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DDDBE21-8458-4F57-9327-8037FC334260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8017020" y="2392557"/>
            <a:ext cx="2160788" cy="2265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DA298F-7036-4E20-8FC2-0D0B083C469C}"/>
              </a:ext>
            </a:extLst>
          </p:cNvPr>
          <p:cNvCxnSpPr>
            <a:cxnSpLocks/>
            <a:stCxn id="15" idx="3"/>
            <a:endCxn id="13" idx="3"/>
          </p:cNvCxnSpPr>
          <p:nvPr/>
        </p:nvCxnSpPr>
        <p:spPr>
          <a:xfrm flipV="1">
            <a:off x="8015194" y="2745506"/>
            <a:ext cx="2308810" cy="2335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B981C5B-B553-40B9-85DB-B62E1A2E0538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8017020" y="1056299"/>
            <a:ext cx="2313919" cy="28332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EECDCA-5001-4F50-B08E-F0F3DDEB1818}"/>
              </a:ext>
            </a:extLst>
          </p:cNvPr>
          <p:cNvSpPr txBox="1"/>
          <p:nvPr/>
        </p:nvSpPr>
        <p:spPr>
          <a:xfrm>
            <a:off x="8686768" y="1106200"/>
            <a:ext cx="9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6AB008-1D49-417C-A0B4-BE818EF816AC}"/>
              </a:ext>
            </a:extLst>
          </p:cNvPr>
          <p:cNvSpPr txBox="1"/>
          <p:nvPr/>
        </p:nvSpPr>
        <p:spPr>
          <a:xfrm>
            <a:off x="8388137" y="1734831"/>
            <a:ext cx="9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3D882-B708-44E7-81EF-04BF46F909B3}"/>
              </a:ext>
            </a:extLst>
          </p:cNvPr>
          <p:cNvSpPr txBox="1"/>
          <p:nvPr/>
        </p:nvSpPr>
        <p:spPr>
          <a:xfrm>
            <a:off x="8381339" y="2554312"/>
            <a:ext cx="9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-28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694255-2DB2-413B-930F-D539C8A36FFF}"/>
              </a:ext>
            </a:extLst>
          </p:cNvPr>
          <p:cNvSpPr txBox="1"/>
          <p:nvPr/>
        </p:nvSpPr>
        <p:spPr>
          <a:xfrm>
            <a:off x="8416669" y="3233745"/>
            <a:ext cx="9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F9100B-0AC1-42E6-8285-7F27A5593960}"/>
              </a:ext>
            </a:extLst>
          </p:cNvPr>
          <p:cNvSpPr txBox="1"/>
          <p:nvPr/>
        </p:nvSpPr>
        <p:spPr>
          <a:xfrm>
            <a:off x="5121651" y="5514900"/>
            <a:ext cx="277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</a:t>
            </a:r>
            <a:r>
              <a:rPr lang="en-US" altLang="ko-KR" sz="1200" dirty="0"/>
              <a:t>channel </a:t>
            </a:r>
            <a:r>
              <a:rPr lang="ko-KR" altLang="en-US" sz="1200" dirty="0"/>
              <a:t>은 결과적으로</a:t>
            </a:r>
            <a:endParaRPr lang="en-US" altLang="ko-KR" sz="1200" dirty="0"/>
          </a:p>
          <a:p>
            <a:r>
              <a:rPr lang="en-US" altLang="ko-KR" sz="1200" b="1" dirty="0"/>
              <a:t>Input Image </a:t>
            </a:r>
            <a:r>
              <a:rPr lang="ko-KR" altLang="en-US" sz="1200" b="1" dirty="0"/>
              <a:t>에서 커다란 강아지 몸통을</a:t>
            </a:r>
            <a:endParaRPr lang="en-US" altLang="ko-KR" sz="1200" dirty="0"/>
          </a:p>
          <a:p>
            <a:r>
              <a:rPr lang="en-US" altLang="ko-KR" sz="1200" dirty="0"/>
              <a:t>activation </a:t>
            </a:r>
            <a:r>
              <a:rPr lang="ko-KR" altLang="en-US" sz="1200" dirty="0"/>
              <a:t>하는 경향이 강함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940678-7038-45E4-8CA6-67A6E9FDE1EB}"/>
              </a:ext>
            </a:extLst>
          </p:cNvPr>
          <p:cNvSpPr txBox="1"/>
          <p:nvPr/>
        </p:nvSpPr>
        <p:spPr>
          <a:xfrm>
            <a:off x="5066618" y="1516656"/>
            <a:ext cx="32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</a:t>
            </a:r>
            <a:r>
              <a:rPr lang="en-US" altLang="ko-KR" sz="1200" dirty="0"/>
              <a:t>channel </a:t>
            </a:r>
            <a:r>
              <a:rPr lang="ko-KR" altLang="en-US" sz="1200" dirty="0"/>
              <a:t>은 결과적으로</a:t>
            </a:r>
            <a:endParaRPr lang="en-US" altLang="ko-KR" sz="1200" dirty="0"/>
          </a:p>
          <a:p>
            <a:r>
              <a:rPr lang="en-US" altLang="ko-KR" sz="1200" b="1" dirty="0"/>
              <a:t>Input Image </a:t>
            </a:r>
            <a:r>
              <a:rPr lang="ko-KR" altLang="en-US" sz="1200" b="1" dirty="0"/>
              <a:t>에서 강아지 꼬리를</a:t>
            </a:r>
            <a:endParaRPr lang="en-US" altLang="ko-KR" sz="1200" dirty="0"/>
          </a:p>
          <a:p>
            <a:r>
              <a:rPr lang="en-US" altLang="ko-KR" sz="1200" dirty="0"/>
              <a:t>activation </a:t>
            </a:r>
            <a:r>
              <a:rPr lang="ko-KR" altLang="en-US" sz="1200" dirty="0"/>
              <a:t>하는</a:t>
            </a:r>
            <a:r>
              <a:rPr lang="en-US" altLang="ko-KR" sz="1200" dirty="0"/>
              <a:t> </a:t>
            </a:r>
            <a:r>
              <a:rPr lang="ko-KR" altLang="en-US" sz="1200" dirty="0"/>
              <a:t>경향이 강함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85AA886-6DF0-4F44-8CBB-333A6C54B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677" y="4605797"/>
            <a:ext cx="791794" cy="88143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7D2CAC7-A4DA-4CBE-B929-3330C275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879" y="2178348"/>
            <a:ext cx="904627" cy="88143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ABB915F-F968-4803-A90A-69D8BF8E6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103" y="593720"/>
            <a:ext cx="900064" cy="9343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EA4B89-5F67-4643-A48B-E77476776673}"/>
              </a:ext>
            </a:extLst>
          </p:cNvPr>
          <p:cNvSpPr txBox="1"/>
          <p:nvPr/>
        </p:nvSpPr>
        <p:spPr>
          <a:xfrm>
            <a:off x="8356734" y="4158772"/>
            <a:ext cx="9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FA5D38-FF64-4326-82DF-86ED6C97B898}"/>
              </a:ext>
            </a:extLst>
          </p:cNvPr>
          <p:cNvSpPr txBox="1"/>
          <p:nvPr/>
        </p:nvSpPr>
        <p:spPr>
          <a:xfrm>
            <a:off x="8499902" y="4882599"/>
            <a:ext cx="9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095159-C88E-4038-BF00-63B6B8621AB1}"/>
              </a:ext>
            </a:extLst>
          </p:cNvPr>
          <p:cNvSpPr txBox="1"/>
          <p:nvPr/>
        </p:nvSpPr>
        <p:spPr>
          <a:xfrm>
            <a:off x="8712260" y="5406907"/>
            <a:ext cx="3359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해석 </a:t>
            </a:r>
            <a:r>
              <a:rPr lang="en-US" altLang="ko-KR" sz="1100" dirty="0"/>
              <a:t>: Activation </a:t>
            </a:r>
            <a:r>
              <a:rPr lang="ko-KR" altLang="en-US" sz="1100" dirty="0"/>
              <a:t>되는 영역이 작더라도</a:t>
            </a:r>
            <a:r>
              <a:rPr lang="en-US" altLang="ko-KR" sz="1100" dirty="0"/>
              <a:t>, </a:t>
            </a:r>
            <a:r>
              <a:rPr lang="ko-KR" altLang="en-US" sz="1100" dirty="0"/>
              <a:t>고양이의 꼬리와 같은 확실한 근거라면 결과에 큰 영향을 미쳐야 하고</a:t>
            </a:r>
            <a:r>
              <a:rPr lang="en-US" altLang="ko-KR" sz="1100" dirty="0"/>
              <a:t>, Activation </a:t>
            </a:r>
            <a:r>
              <a:rPr lang="ko-KR" altLang="en-US" sz="1100" dirty="0"/>
              <a:t>되는 영역이 커서 </a:t>
            </a:r>
            <a:r>
              <a:rPr lang="en-US" altLang="ko-KR" sz="1100" dirty="0"/>
              <a:t>GAP </a:t>
            </a:r>
            <a:r>
              <a:rPr lang="ko-KR" altLang="en-US" sz="1100" dirty="0"/>
              <a:t>값이 크다는 이유만으로 다른 요인들이 무시되면 안 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CD029-3DA1-44B8-9D6F-D610F5C7A2F2}"/>
              </a:ext>
            </a:extLst>
          </p:cNvPr>
          <p:cNvSpPr txBox="1"/>
          <p:nvPr/>
        </p:nvSpPr>
        <p:spPr>
          <a:xfrm>
            <a:off x="8722645" y="156784"/>
            <a:ext cx="335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해석 </a:t>
            </a:r>
            <a:r>
              <a:rPr lang="en-US" altLang="ko-KR" sz="1200" dirty="0"/>
              <a:t>: </a:t>
            </a:r>
            <a:r>
              <a:rPr lang="ko-KR" altLang="en-US" sz="1200" dirty="0"/>
              <a:t>강아지 꼬리가 감지된다면 </a:t>
            </a:r>
            <a:r>
              <a:rPr lang="en-US" altLang="ko-KR" sz="1200" dirty="0"/>
              <a:t>(</a:t>
            </a:r>
            <a:r>
              <a:rPr lang="ko-KR" altLang="en-US" sz="1200" dirty="0"/>
              <a:t>그 이미지를 넣었을 때 </a:t>
            </a:r>
            <a:r>
              <a:rPr lang="en-US" altLang="ko-KR" sz="1200" dirty="0"/>
              <a:t>activation map </a:t>
            </a:r>
            <a:r>
              <a:rPr lang="ko-KR" altLang="en-US" sz="1200" dirty="0"/>
              <a:t>의 </a:t>
            </a:r>
            <a:r>
              <a:rPr lang="en-US" altLang="ko-KR" sz="1200" dirty="0"/>
              <a:t>GAP </a:t>
            </a:r>
            <a:r>
              <a:rPr lang="ko-KR" altLang="en-US" sz="1200" dirty="0"/>
              <a:t>값이 높다면</a:t>
            </a:r>
            <a:r>
              <a:rPr lang="en-US" altLang="ko-KR" sz="1200" dirty="0"/>
              <a:t>) </a:t>
            </a:r>
            <a:r>
              <a:rPr lang="ko-KR" altLang="en-US" sz="1200" dirty="0"/>
              <a:t>고양이일 가능성은 줄어든다</a:t>
            </a:r>
            <a:r>
              <a:rPr lang="en-US" altLang="ko-KR" sz="1200" dirty="0"/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8F485DE-F188-4FD1-9E44-F2D33C6A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51" y="2227917"/>
            <a:ext cx="1176206" cy="7931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3857D433-8C3B-4152-B627-DA476A4130DA}"/>
                  </a:ext>
                </a:extLst>
              </p14:cNvPr>
              <p14:cNvContentPartPr/>
              <p14:nvPr/>
            </p14:nvContentPartPr>
            <p14:xfrm rot="900000">
              <a:off x="2159197" y="3928784"/>
              <a:ext cx="1009230" cy="1278684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3857D433-8C3B-4152-B627-DA476A4130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900000">
                <a:off x="2150559" y="3919784"/>
                <a:ext cx="1026866" cy="1296324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14CBF3B3-80E8-441B-AB28-2A51095BB5B5}"/>
              </a:ext>
            </a:extLst>
          </p:cNvPr>
          <p:cNvSpPr/>
          <p:nvPr/>
        </p:nvSpPr>
        <p:spPr>
          <a:xfrm>
            <a:off x="2823083" y="4540233"/>
            <a:ext cx="2140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Output Activation map </a:t>
            </a:r>
          </a:p>
          <a:p>
            <a:r>
              <a:rPr lang="ko-KR" altLang="en-US" sz="1400" dirty="0"/>
              <a:t>의 </a:t>
            </a:r>
            <a:r>
              <a:rPr lang="en-US" altLang="ko-KR" sz="1400" dirty="0"/>
              <a:t> channel </a:t>
            </a:r>
            <a:r>
              <a:rPr lang="ko-KR" altLang="en-US" sz="1400" dirty="0"/>
              <a:t>수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7D4ED4F-AD38-4F80-9399-764AD8757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53" y="3461005"/>
            <a:ext cx="584238" cy="545764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22632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D38DB-D4C3-4FA4-BB31-AA3CF3E9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It 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5A5B18-ED0A-43A0-8F61-04655C61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정리하면</a:t>
            </a:r>
            <a:r>
              <a:rPr lang="en-US" altLang="ko-KR" sz="2400" dirty="0"/>
              <a:t>, Final Layer </a:t>
            </a:r>
            <a:r>
              <a:rPr lang="ko-KR" altLang="en-US" sz="2400" dirty="0"/>
              <a:t>의 </a:t>
            </a:r>
            <a:r>
              <a:rPr lang="en-US" altLang="ko-KR" sz="2400" dirty="0"/>
              <a:t>Activation Map </a:t>
            </a:r>
            <a:r>
              <a:rPr lang="ko-KR" altLang="en-US" sz="2400" dirty="0"/>
              <a:t>에 대한 </a:t>
            </a:r>
            <a:r>
              <a:rPr lang="en-US" altLang="ko-KR" sz="2400" dirty="0"/>
              <a:t>GAP </a:t>
            </a:r>
            <a:r>
              <a:rPr lang="ko-KR" altLang="en-US" sz="2400" dirty="0"/>
              <a:t>값이 있을 때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그 </a:t>
            </a:r>
            <a:r>
              <a:rPr lang="en-US" altLang="ko-KR" sz="2400" dirty="0"/>
              <a:t>GAP </a:t>
            </a:r>
            <a:r>
              <a:rPr lang="ko-KR" altLang="en-US" sz="2400" dirty="0"/>
              <a:t>값과</a:t>
            </a:r>
            <a:r>
              <a:rPr lang="en-US" altLang="ko-KR" sz="2400" dirty="0"/>
              <a:t> </a:t>
            </a:r>
            <a:r>
              <a:rPr lang="ko-KR" altLang="en-US" sz="2400" dirty="0"/>
              <a:t>특정 클래스</a:t>
            </a:r>
            <a:r>
              <a:rPr lang="en-US" altLang="ko-KR" sz="2400" dirty="0"/>
              <a:t>(ex.</a:t>
            </a:r>
            <a:r>
              <a:rPr lang="ko-KR" altLang="en-US" sz="2400" dirty="0"/>
              <a:t>강아지</a:t>
            </a:r>
            <a:r>
              <a:rPr lang="en-US" altLang="ko-KR" sz="2400" dirty="0"/>
              <a:t>) </a:t>
            </a:r>
            <a:r>
              <a:rPr lang="ko-KR" altLang="en-US" sz="2400" dirty="0"/>
              <a:t>와 연결된 가중치는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해당 </a:t>
            </a:r>
            <a:r>
              <a:rPr lang="en-US" altLang="ko-KR" sz="2400" dirty="0"/>
              <a:t>Activation Map </a:t>
            </a:r>
            <a:r>
              <a:rPr lang="ko-KR" altLang="en-US" sz="2400" dirty="0"/>
              <a:t>이 특정 클래스에 미치는 전반적인 영향과 중요도를 나타냄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B8E73C-4EB2-4DDD-9154-E3BF9C59E2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Picture 2" descr="예측 클래스에 대해 얻어진 Class Activation Map 예시 &lt;small&gt;(Bolei Zhou et al.)&lt;/small&gt;">
            <a:extLst>
              <a:ext uri="{FF2B5EF4-FFF2-40B4-BE49-F238E27FC236}">
                <a16:creationId xmlns:a16="http://schemas.microsoft.com/office/drawing/2014/main" id="{ED659E7D-416C-4375-9B31-0FEFBDF4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7" y="2440506"/>
            <a:ext cx="8033845" cy="36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310289B-289F-4684-A68D-7A70E95516F1}"/>
              </a:ext>
            </a:extLst>
          </p:cNvPr>
          <p:cNvSpPr/>
          <p:nvPr/>
        </p:nvSpPr>
        <p:spPr>
          <a:xfrm>
            <a:off x="6215954" y="4490715"/>
            <a:ext cx="2049718" cy="1646105"/>
          </a:xfrm>
          <a:prstGeom prst="roundRect">
            <a:avLst/>
          </a:prstGeom>
          <a:noFill/>
          <a:ln w="76200">
            <a:solidFill>
              <a:srgbClr val="FF0E0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E6894-F4CD-4814-94AF-1CCECB68E2BF}"/>
              </a:ext>
            </a:extLst>
          </p:cNvPr>
          <p:cNvSpPr txBox="1"/>
          <p:nvPr/>
        </p:nvSpPr>
        <p:spPr>
          <a:xfrm>
            <a:off x="8281832" y="4688590"/>
            <a:ext cx="3910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클래스라고 판단을 하는데</a:t>
            </a:r>
            <a:endParaRPr lang="en-US" altLang="ko-KR" dirty="0"/>
          </a:p>
          <a:p>
            <a:r>
              <a:rPr lang="ko-KR" altLang="en-US" dirty="0"/>
              <a:t>영향을 미친 요소들을 보여주는 그림을 </a:t>
            </a:r>
            <a:r>
              <a:rPr lang="en-US" altLang="ko-KR" b="1" dirty="0"/>
              <a:t>Class Activation Map</a:t>
            </a:r>
          </a:p>
          <a:p>
            <a:r>
              <a:rPr lang="ko-KR" altLang="en-US" dirty="0"/>
              <a:t>이라고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21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96F78A2-BA98-4153-AE39-AB28EFFB5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7" y="971230"/>
            <a:ext cx="11712186" cy="498876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왜 </a:t>
            </a:r>
            <a:r>
              <a:rPr lang="en-US" altLang="ko-KR" sz="2000" dirty="0">
                <a:solidFill>
                  <a:srgbClr val="FF0000"/>
                </a:solidFill>
              </a:rPr>
              <a:t>(</a:t>
            </a:r>
            <a:r>
              <a:rPr lang="ko-KR" altLang="en-US" sz="2000" dirty="0">
                <a:solidFill>
                  <a:srgbClr val="FF0000"/>
                </a:solidFill>
              </a:rPr>
              <a:t>가중치</a:t>
            </a:r>
            <a:r>
              <a:rPr lang="en-US" altLang="ko-KR" sz="2000" dirty="0">
                <a:solidFill>
                  <a:srgbClr val="FF0000"/>
                </a:solidFill>
              </a:rPr>
              <a:t>)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= (</a:t>
            </a:r>
            <a:r>
              <a:rPr lang="ko-KR" altLang="en-US" sz="2000" dirty="0">
                <a:solidFill>
                  <a:srgbClr val="FF0000"/>
                </a:solidFill>
              </a:rPr>
              <a:t>특정 </a:t>
            </a:r>
            <a:r>
              <a:rPr lang="en-US" altLang="ko-KR" sz="2000" dirty="0">
                <a:solidFill>
                  <a:srgbClr val="FF0000"/>
                </a:solidFill>
              </a:rPr>
              <a:t>Activation Map</a:t>
            </a:r>
            <a:r>
              <a:rPr lang="ko-KR" altLang="en-US" sz="2000" dirty="0">
                <a:solidFill>
                  <a:srgbClr val="FF0000"/>
                </a:solidFill>
              </a:rPr>
              <a:t> 의 </a:t>
            </a:r>
            <a:r>
              <a:rPr lang="en-US" altLang="ko-KR" sz="2000" dirty="0">
                <a:solidFill>
                  <a:srgbClr val="FF0000"/>
                </a:solidFill>
              </a:rPr>
              <a:t>GAP </a:t>
            </a:r>
            <a:r>
              <a:rPr lang="ko-KR" altLang="en-US" sz="2000" dirty="0">
                <a:solidFill>
                  <a:srgbClr val="FF0000"/>
                </a:solidFill>
              </a:rPr>
              <a:t>가 특정 클래스에 미치는 영향</a:t>
            </a:r>
            <a:r>
              <a:rPr lang="en-US" altLang="ko-KR" sz="2000" dirty="0">
                <a:solidFill>
                  <a:srgbClr val="FF0000"/>
                </a:solidFill>
              </a:rPr>
              <a:t>) </a:t>
            </a:r>
            <a:r>
              <a:rPr lang="ko-KR" altLang="en-US" sz="2000" dirty="0">
                <a:solidFill>
                  <a:srgbClr val="FF0000"/>
                </a:solidFill>
              </a:rPr>
              <a:t>이라고 할 수 있는지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왜 </a:t>
            </a:r>
            <a:r>
              <a:rPr lang="en-US" altLang="ko-KR" sz="2000" dirty="0">
                <a:solidFill>
                  <a:srgbClr val="FF0000"/>
                </a:solidFill>
              </a:rPr>
              <a:t>(Class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Activation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Map) = (</a:t>
            </a:r>
            <a:r>
              <a:rPr lang="ko-KR" altLang="en-US" sz="2000" dirty="0">
                <a:solidFill>
                  <a:srgbClr val="FF0000"/>
                </a:solidFill>
              </a:rPr>
              <a:t>가중치</a:t>
            </a:r>
            <a:r>
              <a:rPr lang="en-US" altLang="ko-KR" sz="2000" dirty="0">
                <a:solidFill>
                  <a:srgbClr val="FF0000"/>
                </a:solidFill>
              </a:rPr>
              <a:t> * (</a:t>
            </a:r>
            <a:r>
              <a:rPr lang="ko-KR" altLang="en-US" sz="2000" dirty="0">
                <a:solidFill>
                  <a:srgbClr val="FF0000"/>
                </a:solidFill>
              </a:rPr>
              <a:t>특정 </a:t>
            </a:r>
            <a:r>
              <a:rPr lang="en-US" altLang="ko-KR" sz="2000" dirty="0">
                <a:solidFill>
                  <a:srgbClr val="FF0000"/>
                </a:solidFill>
              </a:rPr>
              <a:t>Activation Map)) </a:t>
            </a:r>
            <a:r>
              <a:rPr lang="ko-KR" altLang="en-US" sz="2000" dirty="0">
                <a:solidFill>
                  <a:srgbClr val="FF0000"/>
                </a:solidFill>
              </a:rPr>
              <a:t>이라고 할 수 있는지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176118-2E4B-4539-A1B9-6ECA3FF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7" y="-547"/>
            <a:ext cx="11704424" cy="971777"/>
          </a:xfrm>
        </p:spPr>
        <p:txBody>
          <a:bodyPr/>
          <a:lstStyle/>
          <a:p>
            <a:r>
              <a:rPr lang="en-US" altLang="ko-KR" dirty="0"/>
              <a:t>Why It Works : with math (1)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DB84BC-3E72-49DA-9535-AAFB1F36BD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B65841-4585-4BA3-8B45-2807CD30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826502"/>
            <a:ext cx="5619750" cy="1162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5EA9DF-D2EC-41FA-98F9-646D511B26F0}"/>
              </a:ext>
            </a:extLst>
          </p:cNvPr>
          <p:cNvSpPr txBox="1"/>
          <p:nvPr/>
        </p:nvSpPr>
        <p:spPr>
          <a:xfrm>
            <a:off x="6084039" y="1972915"/>
            <a:ext cx="5990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small </a:t>
            </a:r>
            <a:r>
              <a:rPr lang="en-US" altLang="ko-KR" sz="1400" dirty="0" err="1"/>
              <a:t>fk</a:t>
            </a:r>
            <a:r>
              <a:rPr lang="en-US" altLang="ko-KR" sz="1400" dirty="0"/>
              <a:t> </a:t>
            </a:r>
            <a:r>
              <a:rPr lang="ko-KR" altLang="en-US" sz="1400" dirty="0"/>
              <a:t>는 </a:t>
            </a:r>
            <a:r>
              <a:rPr lang="en-US" altLang="ko-KR" sz="1400" dirty="0"/>
              <a:t>k </a:t>
            </a:r>
            <a:r>
              <a:rPr lang="ko-KR" altLang="en-US" sz="1400" dirty="0"/>
              <a:t>번째 </a:t>
            </a:r>
            <a:r>
              <a:rPr lang="en-US" altLang="ko-KR" sz="1400" dirty="0"/>
              <a:t>activation map. (</a:t>
            </a:r>
            <a:r>
              <a:rPr lang="en-US" altLang="ko-KR" sz="1400" dirty="0" err="1"/>
              <a:t>x,y</a:t>
            </a:r>
            <a:r>
              <a:rPr lang="en-US" altLang="ko-KR" sz="1400" dirty="0"/>
              <a:t>) </a:t>
            </a:r>
            <a:r>
              <a:rPr lang="ko-KR" altLang="en-US" sz="1400" dirty="0"/>
              <a:t>는 해당</a:t>
            </a:r>
            <a:r>
              <a:rPr lang="en-US" altLang="ko-KR" sz="1400" dirty="0"/>
              <a:t> activation map</a:t>
            </a:r>
            <a:r>
              <a:rPr lang="ko-KR" altLang="en-US" sz="1400" dirty="0"/>
              <a:t>의 </a:t>
            </a:r>
            <a:r>
              <a:rPr lang="en-US" altLang="ko-KR" sz="1400" dirty="0"/>
              <a:t>pixel</a:t>
            </a:r>
          </a:p>
          <a:p>
            <a:r>
              <a:rPr lang="en-US" altLang="ko-KR" sz="1400" dirty="0"/>
              <a:t>Large </a:t>
            </a:r>
            <a:r>
              <a:rPr lang="en-US" altLang="ko-KR" sz="1400" dirty="0" err="1"/>
              <a:t>Fk</a:t>
            </a:r>
            <a:r>
              <a:rPr lang="en-US" altLang="ko-KR" sz="1400" dirty="0"/>
              <a:t> </a:t>
            </a:r>
            <a:r>
              <a:rPr lang="ko-KR" altLang="en-US" sz="1400" dirty="0"/>
              <a:t>는 </a:t>
            </a:r>
            <a:r>
              <a:rPr lang="en-US" altLang="ko-KR" sz="1400" dirty="0"/>
              <a:t>GAP. </a:t>
            </a:r>
          </a:p>
          <a:p>
            <a:r>
              <a:rPr lang="ko-KR" altLang="en-US" sz="1400" dirty="0"/>
              <a:t>평균인데 </a:t>
            </a:r>
            <a:r>
              <a:rPr lang="en-US" altLang="ko-KR" sz="1400" dirty="0"/>
              <a:t>N </a:t>
            </a:r>
            <a:r>
              <a:rPr lang="ko-KR" altLang="en-US" sz="1400" dirty="0"/>
              <a:t>으로 나누지 않은 건 그냥 논문 표기 </a:t>
            </a:r>
            <a:r>
              <a:rPr lang="ko-KR" altLang="en-US" sz="1400" dirty="0" err="1"/>
              <a:t>따르기</a:t>
            </a:r>
            <a:r>
              <a:rPr lang="ko-KR" altLang="en-US" sz="1400" dirty="0"/>
              <a:t> 위함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761078-308D-47D5-81F4-3BB2155C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7" y="3055017"/>
            <a:ext cx="4761480" cy="9929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1A16B2-F3FC-4B95-BE25-0EDDB21B353F}"/>
              </a:ext>
            </a:extLst>
          </p:cNvPr>
          <p:cNvSpPr txBox="1"/>
          <p:nvPr/>
        </p:nvSpPr>
        <p:spPr>
          <a:xfrm>
            <a:off x="5343199" y="3055017"/>
            <a:ext cx="6731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Sc </a:t>
            </a:r>
            <a:r>
              <a:rPr lang="ko-KR" altLang="en-US" sz="1400" dirty="0"/>
              <a:t>는 </a:t>
            </a:r>
            <a:r>
              <a:rPr lang="en-US" altLang="ko-KR" sz="1400" dirty="0"/>
              <a:t>class c </a:t>
            </a:r>
            <a:r>
              <a:rPr lang="ko-KR" altLang="en-US" sz="1400" dirty="0"/>
              <a:t>에 해당하는 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 layer </a:t>
            </a:r>
            <a:r>
              <a:rPr lang="ko-KR" altLang="en-US" sz="1400" dirty="0"/>
              <a:t>에 들어가는 값</a:t>
            </a:r>
            <a:endParaRPr lang="en-US" altLang="ko-KR" sz="1400" dirty="0"/>
          </a:p>
          <a:p>
            <a:r>
              <a:rPr lang="en-US" altLang="ko-KR" sz="1400" dirty="0"/>
              <a:t>W</a:t>
            </a:r>
            <a:r>
              <a:rPr lang="ko-KR" altLang="en-US" sz="1400" dirty="0"/>
              <a:t>는 당연히 가중치인데</a:t>
            </a:r>
            <a:r>
              <a:rPr lang="en-US" altLang="ko-KR" sz="1400" dirty="0"/>
              <a:t>, k</a:t>
            </a:r>
            <a:r>
              <a:rPr lang="ko-KR" altLang="en-US" sz="1400" dirty="0"/>
              <a:t> 번째 </a:t>
            </a:r>
            <a:r>
              <a:rPr lang="en-US" altLang="ko-KR" sz="1400" dirty="0"/>
              <a:t>activation map -&gt; class</a:t>
            </a:r>
            <a:r>
              <a:rPr lang="ko-KR" altLang="en-US" sz="1400" dirty="0"/>
              <a:t> </a:t>
            </a:r>
            <a:r>
              <a:rPr lang="en-US" altLang="ko-KR" sz="1400" dirty="0"/>
              <a:t>c</a:t>
            </a:r>
            <a:r>
              <a:rPr lang="ko-KR" altLang="en-US" sz="1400" dirty="0"/>
              <a:t> 로 가는 가중치</a:t>
            </a:r>
            <a:endParaRPr lang="en-US" altLang="ko-KR" sz="1400" dirty="0"/>
          </a:p>
          <a:p>
            <a:r>
              <a:rPr lang="ko-KR" altLang="en-US" sz="1400" dirty="0"/>
              <a:t>예를 들어</a:t>
            </a:r>
            <a:r>
              <a:rPr lang="en-US" altLang="ko-KR" sz="1400" dirty="0"/>
              <a:t>, 3</a:t>
            </a:r>
            <a:r>
              <a:rPr lang="ko-KR" altLang="en-US" sz="1400" dirty="0"/>
              <a:t>번째 </a:t>
            </a:r>
            <a:r>
              <a:rPr lang="en-US" altLang="ko-KR" sz="1400" dirty="0"/>
              <a:t>class activation map </a:t>
            </a:r>
            <a:r>
              <a:rPr lang="ko-KR" altLang="en-US" sz="1400" dirty="0"/>
              <a:t>의 </a:t>
            </a:r>
            <a:r>
              <a:rPr lang="en-US" altLang="ko-KR" sz="1400" dirty="0"/>
              <a:t>GAP </a:t>
            </a:r>
            <a:r>
              <a:rPr lang="ko-KR" altLang="en-US" sz="1400" dirty="0"/>
              <a:t>값과 강아지 클래스를 연결하는 가중치</a:t>
            </a:r>
            <a:endParaRPr lang="en-US" altLang="ko-KR" sz="1400" dirty="0"/>
          </a:p>
          <a:p>
            <a:r>
              <a:rPr lang="ko-KR" altLang="en-US" sz="1400" dirty="0"/>
              <a:t>즉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b="1" dirty="0"/>
              <a:t>특정 클래스 </a:t>
            </a:r>
            <a:r>
              <a:rPr lang="en-US" altLang="ko-KR" sz="1400" b="1" dirty="0"/>
              <a:t>c </a:t>
            </a:r>
            <a:r>
              <a:rPr lang="ko-KR" altLang="en-US" sz="1400" b="1" dirty="0"/>
              <a:t>를 만드는 것에 </a:t>
            </a:r>
            <a:r>
              <a:rPr lang="en-US" altLang="ko-KR" sz="1400" b="1" dirty="0"/>
              <a:t>k </a:t>
            </a:r>
            <a:r>
              <a:rPr lang="ko-KR" altLang="en-US" sz="1400" b="1" dirty="0"/>
              <a:t>번째 </a:t>
            </a:r>
            <a:r>
              <a:rPr lang="en-US" altLang="ko-KR" sz="1400" b="1" dirty="0"/>
              <a:t>GAP </a:t>
            </a:r>
            <a:r>
              <a:rPr lang="ko-KR" altLang="en-US" sz="1400" b="1" dirty="0"/>
              <a:t>가 미치는 영향을 </a:t>
            </a:r>
            <a:r>
              <a:rPr lang="en-US" altLang="ko-KR" sz="1400" b="1" dirty="0"/>
              <a:t>w </a:t>
            </a:r>
            <a:r>
              <a:rPr lang="ko-KR" altLang="en-US" sz="1400" b="1" dirty="0"/>
              <a:t>라고 정의함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AE6129-1FD1-4EE6-85AE-609AB330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05" y="5120013"/>
            <a:ext cx="2476500" cy="102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151D82-9244-42EF-B667-FC719A485E60}"/>
              </a:ext>
            </a:extLst>
          </p:cNvPr>
          <p:cNvSpPr txBox="1"/>
          <p:nvPr/>
        </p:nvSpPr>
        <p:spPr>
          <a:xfrm>
            <a:off x="133224" y="4711018"/>
            <a:ext cx="311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참고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Softmax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function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198F29-376A-4EAF-9ABF-0E24AB9A9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99" y="4051425"/>
            <a:ext cx="8589388" cy="61993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3A8769-9950-4334-A9E3-1B90B7E7A933}"/>
              </a:ext>
            </a:extLst>
          </p:cNvPr>
          <p:cNvSpPr/>
          <p:nvPr/>
        </p:nvSpPr>
        <p:spPr>
          <a:xfrm>
            <a:off x="450505" y="1630556"/>
            <a:ext cx="86770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특정 클래스라고 판단을 하는데</a:t>
            </a:r>
            <a:r>
              <a:rPr lang="en-US" altLang="ko-KR" sz="1200" dirty="0"/>
              <a:t> </a:t>
            </a:r>
            <a:r>
              <a:rPr lang="ko-KR" altLang="en-US" sz="1200" dirty="0"/>
              <a:t>영향을 미친 요소들을 보여주는 그림을 </a:t>
            </a:r>
            <a:r>
              <a:rPr lang="en-US" altLang="ko-KR" sz="1200" b="1" dirty="0"/>
              <a:t>Class Activation Map </a:t>
            </a:r>
            <a:r>
              <a:rPr lang="ko-KR" altLang="en-US" sz="1200" dirty="0"/>
              <a:t>이라고 함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3F3D00-40E7-459D-A6AB-43DD1D57F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525" y="4711018"/>
            <a:ext cx="34194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96F78A2-BA98-4153-AE39-AB28EFFB5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7" y="971230"/>
            <a:ext cx="11712186" cy="498876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왜 </a:t>
            </a:r>
            <a:r>
              <a:rPr lang="en-US" altLang="ko-KR" sz="2000" dirty="0">
                <a:solidFill>
                  <a:srgbClr val="FF0000"/>
                </a:solidFill>
              </a:rPr>
              <a:t>(</a:t>
            </a:r>
            <a:r>
              <a:rPr lang="ko-KR" altLang="en-US" sz="2000" dirty="0">
                <a:solidFill>
                  <a:srgbClr val="FF0000"/>
                </a:solidFill>
              </a:rPr>
              <a:t>가중치</a:t>
            </a:r>
            <a:r>
              <a:rPr lang="en-US" altLang="ko-KR" sz="2000" dirty="0">
                <a:solidFill>
                  <a:srgbClr val="FF0000"/>
                </a:solidFill>
              </a:rPr>
              <a:t>)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= (</a:t>
            </a:r>
            <a:r>
              <a:rPr lang="ko-KR" altLang="en-US" sz="2000" dirty="0">
                <a:solidFill>
                  <a:srgbClr val="FF0000"/>
                </a:solidFill>
              </a:rPr>
              <a:t>특정 </a:t>
            </a:r>
            <a:r>
              <a:rPr lang="en-US" altLang="ko-KR" sz="2000" dirty="0">
                <a:solidFill>
                  <a:srgbClr val="FF0000"/>
                </a:solidFill>
              </a:rPr>
              <a:t>Activation Map</a:t>
            </a:r>
            <a:r>
              <a:rPr lang="ko-KR" altLang="en-US" sz="2000" dirty="0">
                <a:solidFill>
                  <a:srgbClr val="FF0000"/>
                </a:solidFill>
              </a:rPr>
              <a:t> 의 </a:t>
            </a:r>
            <a:r>
              <a:rPr lang="en-US" altLang="ko-KR" sz="2000" dirty="0">
                <a:solidFill>
                  <a:srgbClr val="FF0000"/>
                </a:solidFill>
              </a:rPr>
              <a:t>GAP </a:t>
            </a:r>
            <a:r>
              <a:rPr lang="ko-KR" altLang="en-US" sz="2000" dirty="0">
                <a:solidFill>
                  <a:srgbClr val="FF0000"/>
                </a:solidFill>
              </a:rPr>
              <a:t>가 특정 클래스에 미치는 영향</a:t>
            </a:r>
            <a:r>
              <a:rPr lang="en-US" altLang="ko-KR" sz="2000" dirty="0">
                <a:solidFill>
                  <a:srgbClr val="FF0000"/>
                </a:solidFill>
              </a:rPr>
              <a:t>) </a:t>
            </a:r>
            <a:r>
              <a:rPr lang="ko-KR" altLang="en-US" sz="2000" dirty="0">
                <a:solidFill>
                  <a:srgbClr val="FF0000"/>
                </a:solidFill>
              </a:rPr>
              <a:t>이라고 할 수 있는지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왜 </a:t>
            </a:r>
            <a:r>
              <a:rPr lang="en-US" altLang="ko-KR" sz="2000" dirty="0">
                <a:solidFill>
                  <a:srgbClr val="FF0000"/>
                </a:solidFill>
              </a:rPr>
              <a:t>(Class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Activation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Map) = (</a:t>
            </a:r>
            <a:r>
              <a:rPr lang="ko-KR" altLang="en-US" sz="2000" dirty="0">
                <a:solidFill>
                  <a:srgbClr val="FF0000"/>
                </a:solidFill>
              </a:rPr>
              <a:t>가중치</a:t>
            </a:r>
            <a:r>
              <a:rPr lang="en-US" altLang="ko-KR" sz="2000" dirty="0">
                <a:solidFill>
                  <a:srgbClr val="FF0000"/>
                </a:solidFill>
              </a:rPr>
              <a:t> * (</a:t>
            </a:r>
            <a:r>
              <a:rPr lang="ko-KR" altLang="en-US" sz="2000" dirty="0">
                <a:solidFill>
                  <a:srgbClr val="FF0000"/>
                </a:solidFill>
              </a:rPr>
              <a:t>특정 </a:t>
            </a:r>
            <a:r>
              <a:rPr lang="en-US" altLang="ko-KR" sz="2000" dirty="0">
                <a:solidFill>
                  <a:srgbClr val="FF0000"/>
                </a:solidFill>
              </a:rPr>
              <a:t>Activation Map)) </a:t>
            </a:r>
            <a:r>
              <a:rPr lang="ko-KR" altLang="en-US" sz="2000" dirty="0">
                <a:solidFill>
                  <a:srgbClr val="FF0000"/>
                </a:solidFill>
              </a:rPr>
              <a:t>이라고 할 수 있는지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176118-2E4B-4539-A1B9-6ECA3FF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7" y="-547"/>
            <a:ext cx="11704424" cy="971777"/>
          </a:xfrm>
        </p:spPr>
        <p:txBody>
          <a:bodyPr/>
          <a:lstStyle/>
          <a:p>
            <a:r>
              <a:rPr lang="en-US" altLang="ko-KR" dirty="0"/>
              <a:t>Why It Works : with math (2)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DB84BC-3E72-49DA-9535-AAFB1F36BD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B65841-4585-4BA3-8B45-2807CD30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764901"/>
            <a:ext cx="5619750" cy="1162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761078-308D-47D5-81F4-3BB2155C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70" y="1764901"/>
            <a:ext cx="4761480" cy="9929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198F29-376A-4EAF-9ABF-0E24AB9A9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755" y="2747597"/>
            <a:ext cx="8589388" cy="619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0AD655-02FC-4B2A-87B0-8E2865161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27" y="4173504"/>
            <a:ext cx="5697289" cy="1713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F3323-43C8-4AA9-A3EC-0D7C373ABC34}"/>
              </a:ext>
            </a:extLst>
          </p:cNvPr>
          <p:cNvSpPr txBox="1"/>
          <p:nvPr/>
        </p:nvSpPr>
        <p:spPr>
          <a:xfrm>
            <a:off x="271909" y="3919851"/>
            <a:ext cx="509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 두 식을 이용하고</a:t>
            </a:r>
            <a:r>
              <a:rPr lang="en-US" altLang="ko-KR" dirty="0"/>
              <a:t>, sigma </a:t>
            </a:r>
            <a:r>
              <a:rPr lang="ko-KR" altLang="en-US" dirty="0"/>
              <a:t>의 특성을 생각하면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D5F9ED-A995-4132-9045-EF2EF7639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525" y="4711018"/>
            <a:ext cx="34194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96F78A2-BA98-4153-AE39-AB28EFFB5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7" y="971230"/>
            <a:ext cx="11712186" cy="4988762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왜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가중치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= (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특정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Activation Map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의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GAP 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가 특정 클래스에 미치는 영향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) 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이라고 할 수 있는지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왜 </a:t>
            </a:r>
            <a:r>
              <a:rPr lang="en-US" altLang="ko-KR" sz="2000" dirty="0">
                <a:solidFill>
                  <a:srgbClr val="FF0000"/>
                </a:solidFill>
              </a:rPr>
              <a:t>(Class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Activation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Map) = (</a:t>
            </a:r>
            <a:r>
              <a:rPr lang="ko-KR" altLang="en-US" sz="2000" dirty="0">
                <a:solidFill>
                  <a:srgbClr val="FF0000"/>
                </a:solidFill>
              </a:rPr>
              <a:t>가중치</a:t>
            </a:r>
            <a:r>
              <a:rPr lang="en-US" altLang="ko-KR" sz="2000" dirty="0">
                <a:solidFill>
                  <a:srgbClr val="FF0000"/>
                </a:solidFill>
              </a:rPr>
              <a:t> * (</a:t>
            </a:r>
            <a:r>
              <a:rPr lang="ko-KR" altLang="en-US" sz="2000" dirty="0">
                <a:solidFill>
                  <a:srgbClr val="FF0000"/>
                </a:solidFill>
              </a:rPr>
              <a:t>특정 </a:t>
            </a:r>
            <a:r>
              <a:rPr lang="en-US" altLang="ko-KR" sz="2000" dirty="0">
                <a:solidFill>
                  <a:srgbClr val="FF0000"/>
                </a:solidFill>
              </a:rPr>
              <a:t>Activation Map)) </a:t>
            </a:r>
            <a:r>
              <a:rPr lang="ko-KR" altLang="en-US" sz="2000" dirty="0">
                <a:solidFill>
                  <a:srgbClr val="FF0000"/>
                </a:solidFill>
              </a:rPr>
              <a:t>이라고 할 수 있는지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176118-2E4B-4539-A1B9-6ECA3FF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7" y="-547"/>
            <a:ext cx="11704424" cy="971777"/>
          </a:xfrm>
        </p:spPr>
        <p:txBody>
          <a:bodyPr/>
          <a:lstStyle/>
          <a:p>
            <a:r>
              <a:rPr lang="en-US" altLang="ko-KR" dirty="0"/>
              <a:t>Why It Works : with math (3)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DB84BC-3E72-49DA-9535-AAFB1F36BD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B65841-4585-4BA3-8B45-2807CD30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838123"/>
            <a:ext cx="5619750" cy="1162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761078-308D-47D5-81F4-3BB2155C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70" y="1838123"/>
            <a:ext cx="4761480" cy="9929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198F29-376A-4EAF-9ABF-0E24AB9A9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755" y="2820819"/>
            <a:ext cx="8589388" cy="619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0AD655-02FC-4B2A-87B0-8E2865161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27" y="4246726"/>
            <a:ext cx="5697289" cy="1713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F3323-43C8-4AA9-A3EC-0D7C373ABC34}"/>
              </a:ext>
            </a:extLst>
          </p:cNvPr>
          <p:cNvSpPr txBox="1"/>
          <p:nvPr/>
        </p:nvSpPr>
        <p:spPr>
          <a:xfrm>
            <a:off x="271909" y="3993073"/>
            <a:ext cx="509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 두 식을 이용하고</a:t>
            </a:r>
            <a:r>
              <a:rPr lang="en-US" altLang="ko-KR" dirty="0"/>
              <a:t>, sigma </a:t>
            </a:r>
            <a:r>
              <a:rPr lang="ko-KR" altLang="en-US" dirty="0"/>
              <a:t>의 특성을 생각하면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AF60CC-E852-4234-8EA2-432E8D592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116" y="4362405"/>
            <a:ext cx="4735802" cy="1516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2C173D-0495-4073-9BFE-753ECF498238}"/>
              </a:ext>
            </a:extLst>
          </p:cNvPr>
          <p:cNvSpPr txBox="1"/>
          <p:nvPr/>
        </p:nvSpPr>
        <p:spPr>
          <a:xfrm>
            <a:off x="6395206" y="3993073"/>
            <a:ext cx="509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Sigma </a:t>
            </a:r>
            <a:r>
              <a:rPr lang="ko-KR" altLang="en-US" dirty="0"/>
              <a:t>의 특성을 또다시 생각하면</a:t>
            </a:r>
          </a:p>
        </p:txBody>
      </p:sp>
    </p:spTree>
    <p:extLst>
      <p:ext uri="{BB962C8B-B14F-4D97-AF65-F5344CB8AC3E}">
        <p14:creationId xmlns:p14="http://schemas.microsoft.com/office/powerpoint/2010/main" val="168316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0E826A-18C0-4945-8CFA-FB0DCD0B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4944DCD-D8AE-46CF-AEDA-74B98AE21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내용과 </a:t>
            </a:r>
            <a:r>
              <a:rPr lang="en-US" altLang="ko-KR" dirty="0"/>
              <a:t>Convolution Neural Network </a:t>
            </a:r>
            <a:r>
              <a:rPr lang="ko-KR" altLang="en-US" dirty="0"/>
              <a:t>에 대한</a:t>
            </a:r>
            <a:endParaRPr lang="en-US" altLang="ko-KR" dirty="0"/>
          </a:p>
          <a:p>
            <a:r>
              <a:rPr lang="en-US" altLang="ko-KR" dirty="0"/>
              <a:t>Visualization Work </a:t>
            </a:r>
            <a:r>
              <a:rPr lang="ko-KR" altLang="en-US" dirty="0"/>
              <a:t>들을 간단히 짚고 넘어갑시다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204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76118-2E4B-4539-A1B9-6ECA3FF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7" y="-547"/>
            <a:ext cx="11704424" cy="971777"/>
          </a:xfrm>
        </p:spPr>
        <p:txBody>
          <a:bodyPr/>
          <a:lstStyle/>
          <a:p>
            <a:r>
              <a:rPr lang="en-US" altLang="ko-KR" dirty="0"/>
              <a:t>How It Works : Classification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DB84BC-3E72-49DA-9535-AAFB1F36BD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B78716-556A-4293-BBAB-32D19EC1F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86" y="1762125"/>
            <a:ext cx="6305550" cy="3333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5E7F99-A51B-4934-AD92-02E9FAF54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336881" y="2106265"/>
            <a:ext cx="5020600" cy="26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38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96F78A2-BA98-4153-AE39-AB28EFFB5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7" y="971230"/>
            <a:ext cx="11712186" cy="498876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왜 </a:t>
            </a:r>
            <a:r>
              <a:rPr lang="en-US" altLang="ko-KR" sz="2000" dirty="0">
                <a:solidFill>
                  <a:srgbClr val="FF0000"/>
                </a:solidFill>
              </a:rPr>
              <a:t>(</a:t>
            </a:r>
            <a:r>
              <a:rPr lang="ko-KR" altLang="en-US" sz="2000" dirty="0">
                <a:solidFill>
                  <a:srgbClr val="FF0000"/>
                </a:solidFill>
              </a:rPr>
              <a:t>가중치</a:t>
            </a:r>
            <a:r>
              <a:rPr lang="en-US" altLang="ko-KR" sz="2000" dirty="0">
                <a:solidFill>
                  <a:srgbClr val="FF0000"/>
                </a:solidFill>
              </a:rPr>
              <a:t>)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= (</a:t>
            </a:r>
            <a:r>
              <a:rPr lang="ko-KR" altLang="en-US" sz="2000" dirty="0">
                <a:solidFill>
                  <a:srgbClr val="FF0000"/>
                </a:solidFill>
              </a:rPr>
              <a:t>특정 </a:t>
            </a:r>
            <a:r>
              <a:rPr lang="en-US" altLang="ko-KR" sz="2000" dirty="0">
                <a:solidFill>
                  <a:srgbClr val="FF0000"/>
                </a:solidFill>
              </a:rPr>
              <a:t>Activation Map</a:t>
            </a:r>
            <a:r>
              <a:rPr lang="ko-KR" altLang="en-US" sz="2000" dirty="0">
                <a:solidFill>
                  <a:srgbClr val="FF0000"/>
                </a:solidFill>
              </a:rPr>
              <a:t> 의 </a:t>
            </a:r>
            <a:r>
              <a:rPr lang="en-US" altLang="ko-KR" sz="2000" dirty="0">
                <a:solidFill>
                  <a:srgbClr val="FF0000"/>
                </a:solidFill>
              </a:rPr>
              <a:t>GAP </a:t>
            </a:r>
            <a:r>
              <a:rPr lang="ko-KR" altLang="en-US" sz="2000" dirty="0">
                <a:solidFill>
                  <a:srgbClr val="FF0000"/>
                </a:solidFill>
              </a:rPr>
              <a:t>가 특정 클래스에 미치는 영향</a:t>
            </a:r>
            <a:r>
              <a:rPr lang="en-US" altLang="ko-KR" sz="2000" dirty="0">
                <a:solidFill>
                  <a:srgbClr val="FF0000"/>
                </a:solidFill>
              </a:rPr>
              <a:t>) </a:t>
            </a:r>
            <a:r>
              <a:rPr lang="ko-KR" altLang="en-US" sz="2000" dirty="0">
                <a:solidFill>
                  <a:srgbClr val="FF0000"/>
                </a:solidFill>
              </a:rPr>
              <a:t>이라고 할 수 있는지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왜 </a:t>
            </a:r>
            <a:r>
              <a:rPr lang="en-US" altLang="ko-KR" sz="2000" dirty="0">
                <a:solidFill>
                  <a:srgbClr val="FF0000"/>
                </a:solidFill>
              </a:rPr>
              <a:t>(Class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Activation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Map) = (</a:t>
            </a:r>
            <a:r>
              <a:rPr lang="ko-KR" altLang="en-US" sz="2000" dirty="0">
                <a:solidFill>
                  <a:srgbClr val="FF0000"/>
                </a:solidFill>
              </a:rPr>
              <a:t>가중치</a:t>
            </a:r>
            <a:r>
              <a:rPr lang="en-US" altLang="ko-KR" sz="2000" dirty="0">
                <a:solidFill>
                  <a:srgbClr val="FF0000"/>
                </a:solidFill>
              </a:rPr>
              <a:t> * (</a:t>
            </a:r>
            <a:r>
              <a:rPr lang="ko-KR" altLang="en-US" sz="2000" dirty="0">
                <a:solidFill>
                  <a:srgbClr val="FF0000"/>
                </a:solidFill>
              </a:rPr>
              <a:t>특정 </a:t>
            </a:r>
            <a:r>
              <a:rPr lang="en-US" altLang="ko-KR" sz="2000" dirty="0">
                <a:solidFill>
                  <a:srgbClr val="FF0000"/>
                </a:solidFill>
              </a:rPr>
              <a:t>Activation Map)) </a:t>
            </a:r>
            <a:r>
              <a:rPr lang="ko-KR" altLang="en-US" sz="2000" dirty="0">
                <a:solidFill>
                  <a:srgbClr val="FF0000"/>
                </a:solidFill>
              </a:rPr>
              <a:t>이라고 할 수 있는지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176118-2E4B-4539-A1B9-6ECA3FF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7" y="-547"/>
            <a:ext cx="11704424" cy="971777"/>
          </a:xfrm>
        </p:spPr>
        <p:txBody>
          <a:bodyPr/>
          <a:lstStyle/>
          <a:p>
            <a:r>
              <a:rPr lang="en-US" altLang="ko-KR" dirty="0"/>
              <a:t>Why It Works : with math (4)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DB84BC-3E72-49DA-9535-AAFB1F36BD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198F29-376A-4EAF-9ABF-0E24AB9A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22" y="2139857"/>
            <a:ext cx="8589388" cy="6199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B453B6-2D45-4CA0-A905-84B7FAC3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02" y="4026866"/>
            <a:ext cx="5945948" cy="1455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C297A6-8E4F-4680-9826-35F23125359D}"/>
              </a:ext>
            </a:extLst>
          </p:cNvPr>
          <p:cNvSpPr txBox="1"/>
          <p:nvPr/>
        </p:nvSpPr>
        <p:spPr>
          <a:xfrm>
            <a:off x="6395205" y="4251931"/>
            <a:ext cx="4924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 식을 고려할 때</a:t>
            </a:r>
            <a:endParaRPr lang="en-US" altLang="ko-KR" dirty="0"/>
          </a:p>
          <a:p>
            <a:r>
              <a:rPr lang="en-US" altLang="ko-KR" dirty="0"/>
              <a:t>Mc </a:t>
            </a:r>
            <a:r>
              <a:rPr lang="ko-KR" altLang="en-US" dirty="0"/>
              <a:t>는 특정 클래스 </a:t>
            </a:r>
            <a:r>
              <a:rPr lang="en-US" altLang="ko-KR" dirty="0"/>
              <a:t>c (ex. </a:t>
            </a:r>
            <a:r>
              <a:rPr lang="ko-KR" altLang="en-US" dirty="0"/>
              <a:t>강아지 클래스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Class Activation Map </a:t>
            </a:r>
            <a:r>
              <a:rPr lang="ko-KR" altLang="en-US" dirty="0"/>
              <a:t>이라고 정의 가능</a:t>
            </a:r>
            <a:r>
              <a:rPr lang="en-US" altLang="ko-KR" dirty="0"/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003D53-CFB2-46D6-946E-BB03DE11C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747935"/>
            <a:ext cx="5619750" cy="1162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4373E6-0828-469C-B930-2C6FFF923FFA}"/>
              </a:ext>
            </a:extLst>
          </p:cNvPr>
          <p:cNvSpPr txBox="1"/>
          <p:nvPr/>
        </p:nvSpPr>
        <p:spPr>
          <a:xfrm>
            <a:off x="6084039" y="2787429"/>
            <a:ext cx="5990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small </a:t>
            </a:r>
            <a:r>
              <a:rPr lang="en-US" altLang="ko-KR" sz="1400" dirty="0" err="1"/>
              <a:t>fk</a:t>
            </a:r>
            <a:r>
              <a:rPr lang="en-US" altLang="ko-KR" sz="1400" dirty="0"/>
              <a:t> </a:t>
            </a:r>
            <a:r>
              <a:rPr lang="ko-KR" altLang="en-US" sz="1400" dirty="0"/>
              <a:t>는 </a:t>
            </a:r>
            <a:r>
              <a:rPr lang="en-US" altLang="ko-KR" sz="1400" dirty="0"/>
              <a:t>k </a:t>
            </a:r>
            <a:r>
              <a:rPr lang="ko-KR" altLang="en-US" sz="1400" dirty="0"/>
              <a:t>번째 </a:t>
            </a:r>
            <a:r>
              <a:rPr lang="en-US" altLang="ko-KR" sz="1400" dirty="0"/>
              <a:t>activation map. (</a:t>
            </a:r>
            <a:r>
              <a:rPr lang="en-US" altLang="ko-KR" sz="1400" dirty="0" err="1"/>
              <a:t>x,y</a:t>
            </a:r>
            <a:r>
              <a:rPr lang="en-US" altLang="ko-KR" sz="1400" dirty="0"/>
              <a:t>) </a:t>
            </a:r>
            <a:r>
              <a:rPr lang="ko-KR" altLang="en-US" sz="1400" dirty="0"/>
              <a:t>는 해당</a:t>
            </a:r>
            <a:r>
              <a:rPr lang="en-US" altLang="ko-KR" sz="1400" dirty="0"/>
              <a:t> activation map</a:t>
            </a:r>
            <a:r>
              <a:rPr lang="ko-KR" altLang="en-US" sz="1400" dirty="0"/>
              <a:t>의 </a:t>
            </a:r>
            <a:r>
              <a:rPr lang="en-US" altLang="ko-KR" sz="1400" dirty="0"/>
              <a:t>pixel</a:t>
            </a:r>
          </a:p>
          <a:p>
            <a:r>
              <a:rPr lang="en-US" altLang="ko-KR" sz="1400" dirty="0"/>
              <a:t>Large </a:t>
            </a:r>
            <a:r>
              <a:rPr lang="en-US" altLang="ko-KR" sz="1400" dirty="0" err="1"/>
              <a:t>Fk</a:t>
            </a:r>
            <a:r>
              <a:rPr lang="en-US" altLang="ko-KR" sz="1400" dirty="0"/>
              <a:t> </a:t>
            </a:r>
            <a:r>
              <a:rPr lang="ko-KR" altLang="en-US" sz="1400" dirty="0"/>
              <a:t>는 </a:t>
            </a:r>
            <a:r>
              <a:rPr lang="en-US" altLang="ko-KR" sz="1400" dirty="0"/>
              <a:t>GAP. </a:t>
            </a:r>
          </a:p>
          <a:p>
            <a:r>
              <a:rPr lang="ko-KR" altLang="en-US" sz="1400" dirty="0"/>
              <a:t>평균인데 </a:t>
            </a:r>
            <a:r>
              <a:rPr lang="en-US" altLang="ko-KR" sz="1400" dirty="0"/>
              <a:t>N </a:t>
            </a:r>
            <a:r>
              <a:rPr lang="ko-KR" altLang="en-US" sz="1400" dirty="0"/>
              <a:t>으로 나누지 않은 건 그냥 논문 표기 </a:t>
            </a:r>
            <a:r>
              <a:rPr lang="ko-KR" altLang="en-US" sz="1400" dirty="0" err="1"/>
              <a:t>따르기</a:t>
            </a:r>
            <a:r>
              <a:rPr lang="ko-KR" altLang="en-US" sz="1400" dirty="0"/>
              <a:t> 위함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25488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96F78A2-BA98-4153-AE39-AB28EFFB5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7" y="971230"/>
            <a:ext cx="11712186" cy="498876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왜 </a:t>
            </a:r>
            <a:r>
              <a:rPr lang="en-US" altLang="ko-KR" sz="2000" dirty="0">
                <a:solidFill>
                  <a:srgbClr val="FF0000"/>
                </a:solidFill>
              </a:rPr>
              <a:t>(</a:t>
            </a:r>
            <a:r>
              <a:rPr lang="ko-KR" altLang="en-US" sz="2000" dirty="0">
                <a:solidFill>
                  <a:srgbClr val="FF0000"/>
                </a:solidFill>
              </a:rPr>
              <a:t>가중치</a:t>
            </a:r>
            <a:r>
              <a:rPr lang="en-US" altLang="ko-KR" sz="2000" dirty="0">
                <a:solidFill>
                  <a:srgbClr val="FF0000"/>
                </a:solidFill>
              </a:rPr>
              <a:t>)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= (</a:t>
            </a:r>
            <a:r>
              <a:rPr lang="ko-KR" altLang="en-US" sz="2000" dirty="0">
                <a:solidFill>
                  <a:srgbClr val="FF0000"/>
                </a:solidFill>
              </a:rPr>
              <a:t>특정 </a:t>
            </a:r>
            <a:r>
              <a:rPr lang="en-US" altLang="ko-KR" sz="2000" dirty="0">
                <a:solidFill>
                  <a:srgbClr val="FF0000"/>
                </a:solidFill>
              </a:rPr>
              <a:t>Activation Map</a:t>
            </a:r>
            <a:r>
              <a:rPr lang="ko-KR" altLang="en-US" sz="2000" dirty="0">
                <a:solidFill>
                  <a:srgbClr val="FF0000"/>
                </a:solidFill>
              </a:rPr>
              <a:t> 의 </a:t>
            </a:r>
            <a:r>
              <a:rPr lang="en-US" altLang="ko-KR" sz="2000" dirty="0">
                <a:solidFill>
                  <a:srgbClr val="FF0000"/>
                </a:solidFill>
              </a:rPr>
              <a:t>GAP </a:t>
            </a:r>
            <a:r>
              <a:rPr lang="ko-KR" altLang="en-US" sz="2000" dirty="0">
                <a:solidFill>
                  <a:srgbClr val="FF0000"/>
                </a:solidFill>
              </a:rPr>
              <a:t>가 특정 클래스에 미치는 영향</a:t>
            </a:r>
            <a:r>
              <a:rPr lang="en-US" altLang="ko-KR" sz="2000" dirty="0">
                <a:solidFill>
                  <a:srgbClr val="FF0000"/>
                </a:solidFill>
              </a:rPr>
              <a:t>) </a:t>
            </a:r>
            <a:r>
              <a:rPr lang="ko-KR" altLang="en-US" sz="2000" dirty="0">
                <a:solidFill>
                  <a:srgbClr val="FF0000"/>
                </a:solidFill>
              </a:rPr>
              <a:t>이라고 할 수 있는지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왜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(Class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Activation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Map) = (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가중치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 * (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특정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Activation Map)) 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이라고 할 수 있는지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176118-2E4B-4539-A1B9-6ECA3FF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7" y="-547"/>
            <a:ext cx="11704424" cy="971777"/>
          </a:xfrm>
        </p:spPr>
        <p:txBody>
          <a:bodyPr/>
          <a:lstStyle/>
          <a:p>
            <a:r>
              <a:rPr lang="en-US" altLang="ko-KR" dirty="0"/>
              <a:t>Why It Works : with math (5)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DB84BC-3E72-49DA-9535-AAFB1F36BD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198F29-376A-4EAF-9ABF-0E24AB9A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22" y="1757079"/>
            <a:ext cx="8589388" cy="6199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B453B6-2D45-4CA0-A905-84B7FAC3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02" y="2333067"/>
            <a:ext cx="5945948" cy="1455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C297A6-8E4F-4680-9826-35F23125359D}"/>
              </a:ext>
            </a:extLst>
          </p:cNvPr>
          <p:cNvSpPr txBox="1"/>
          <p:nvPr/>
        </p:nvSpPr>
        <p:spPr>
          <a:xfrm>
            <a:off x="6395205" y="2558132"/>
            <a:ext cx="492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Mc </a:t>
            </a:r>
            <a:r>
              <a:rPr lang="ko-KR" altLang="en-US" dirty="0"/>
              <a:t>는 특정 클래스 </a:t>
            </a:r>
            <a:r>
              <a:rPr lang="en-US" altLang="ko-KR" dirty="0"/>
              <a:t>c (ex. </a:t>
            </a:r>
            <a:r>
              <a:rPr lang="ko-KR" altLang="en-US" dirty="0"/>
              <a:t>강아지 클래스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Class Activation Map </a:t>
            </a:r>
            <a:r>
              <a:rPr lang="ko-KR" altLang="en-US" dirty="0"/>
              <a:t>이라고 정의 가능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EE28F-FB0F-4ACA-A53B-5E8E4230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" y="3718554"/>
            <a:ext cx="9461329" cy="14555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0578994-EE87-48CC-9683-91BEF7B8AFB7}"/>
              </a:ext>
            </a:extLst>
          </p:cNvPr>
          <p:cNvSpPr/>
          <p:nvPr/>
        </p:nvSpPr>
        <p:spPr>
          <a:xfrm>
            <a:off x="6341476" y="3788657"/>
            <a:ext cx="3065283" cy="1245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A78828-664B-4904-89CE-6B739846849A}"/>
              </a:ext>
            </a:extLst>
          </p:cNvPr>
          <p:cNvSpPr txBox="1"/>
          <p:nvPr/>
        </p:nvSpPr>
        <p:spPr>
          <a:xfrm>
            <a:off x="9550867" y="3779245"/>
            <a:ext cx="233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부분에 </a:t>
            </a:r>
            <a:r>
              <a:rPr lang="en-US" altLang="ko-KR" dirty="0"/>
              <a:t>Mc </a:t>
            </a:r>
            <a:r>
              <a:rPr lang="ko-KR" altLang="en-US" dirty="0"/>
              <a:t>를 대입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B6C6E7-8E22-4B01-8CCB-FF6913727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02" y="5213939"/>
            <a:ext cx="4785948" cy="8639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234F3D1-7A58-4A85-A36A-D80E397961BE}"/>
              </a:ext>
            </a:extLst>
          </p:cNvPr>
          <p:cNvSpPr/>
          <p:nvPr/>
        </p:nvSpPr>
        <p:spPr>
          <a:xfrm>
            <a:off x="5087526" y="5143954"/>
            <a:ext cx="7128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directly indicates the importance of the activation at spatial grid </a:t>
            </a:r>
          </a:p>
          <a:p>
            <a:r>
              <a:rPr lang="en-US" altLang="ko-KR" dirty="0"/>
              <a:t>(x, y) leading to the classification of an image to class c. </a:t>
            </a:r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왜 </a:t>
            </a:r>
            <a:r>
              <a:rPr lang="en-US" altLang="ko-KR" b="1" dirty="0"/>
              <a:t>Class Activation Map </a:t>
            </a:r>
            <a:r>
              <a:rPr lang="ko-KR" altLang="en-US" b="1" dirty="0"/>
              <a:t>이 해당 </a:t>
            </a:r>
            <a:r>
              <a:rPr lang="en-US" altLang="ko-KR" b="1" dirty="0"/>
              <a:t>Class </a:t>
            </a:r>
            <a:r>
              <a:rPr lang="ko-KR" altLang="en-US" b="1" dirty="0"/>
              <a:t>에 대한 중요도를 나타낼 수 있는가</a:t>
            </a:r>
          </a:p>
        </p:txBody>
      </p:sp>
    </p:spTree>
    <p:extLst>
      <p:ext uri="{BB962C8B-B14F-4D97-AF65-F5344CB8AC3E}">
        <p14:creationId xmlns:p14="http://schemas.microsoft.com/office/powerpoint/2010/main" val="3121773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BFA81-9A0A-4D72-B455-A2E968FEE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It Works : Localization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2F1EF-1A8F-49B7-972C-9D546787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어느 부분이 </a:t>
            </a:r>
            <a:r>
              <a:rPr lang="en-US" altLang="ko-KR" dirty="0"/>
              <a:t>Class Score </a:t>
            </a:r>
            <a:r>
              <a:rPr lang="ko-KR" altLang="en-US" dirty="0"/>
              <a:t>에 어떻게 영향을 미치는지 알 수 있다면</a:t>
            </a:r>
            <a:r>
              <a:rPr lang="en-US" altLang="ko-KR" dirty="0"/>
              <a:t>, </a:t>
            </a:r>
            <a:r>
              <a:rPr lang="ko-KR" altLang="en-US" dirty="0"/>
              <a:t>그를 이용하여 </a:t>
            </a:r>
            <a:r>
              <a:rPr lang="en-US" altLang="ko-KR" dirty="0"/>
              <a:t>Detection </a:t>
            </a:r>
            <a:r>
              <a:rPr lang="ko-KR" altLang="en-US" dirty="0"/>
              <a:t>을 수행할 수 있기 때문에</a:t>
            </a:r>
            <a:r>
              <a:rPr lang="en-US" altLang="ko-KR" dirty="0"/>
              <a:t>, Class Activation Map </a:t>
            </a:r>
            <a:r>
              <a:rPr lang="ko-KR" altLang="en-US" dirty="0"/>
              <a:t>을 이용해서 </a:t>
            </a:r>
            <a:r>
              <a:rPr lang="en-US" altLang="ko-KR" dirty="0"/>
              <a:t>Localization </a:t>
            </a:r>
            <a:r>
              <a:rPr lang="ko-KR" altLang="en-US" dirty="0"/>
              <a:t>을 시도하고</a:t>
            </a:r>
            <a:r>
              <a:rPr lang="en-US" altLang="ko-KR" dirty="0"/>
              <a:t>, Bounding Box Label </a:t>
            </a:r>
            <a:r>
              <a:rPr lang="ko-KR" altLang="en-US" dirty="0"/>
              <a:t>과 성능을 비교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723632-8460-4363-A025-CB21641BBA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D783F-B7E7-4DCE-928C-6443A291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7" y="2241966"/>
            <a:ext cx="9653012" cy="3718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5E0F1-208A-4C4F-9999-D3B91B1CBF63}"/>
              </a:ext>
            </a:extLst>
          </p:cNvPr>
          <p:cNvSpPr txBox="1"/>
          <p:nvPr/>
        </p:nvSpPr>
        <p:spPr>
          <a:xfrm>
            <a:off x="10005848" y="3334490"/>
            <a:ext cx="180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Green : </a:t>
            </a:r>
            <a:r>
              <a:rPr lang="ko-KR" altLang="en-US" dirty="0"/>
              <a:t>예측</a:t>
            </a:r>
            <a:endParaRPr lang="en-US" altLang="ko-KR" dirty="0"/>
          </a:p>
          <a:p>
            <a:r>
              <a:rPr lang="en-US" altLang="ko-KR" dirty="0"/>
              <a:t>Red : </a:t>
            </a:r>
            <a:r>
              <a:rPr lang="ko-KR" altLang="en-US" dirty="0"/>
              <a:t>정답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4400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69E7A-1F3F-4E83-B339-CD0B0429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It Works : Localization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C3D44-9B21-4CEE-99C6-02737703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7" y="971230"/>
            <a:ext cx="11712186" cy="498876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약간의 성능 낙차가 있지만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성능이 떨어져 보이는 것은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그냥 </a:t>
            </a:r>
            <a:r>
              <a:rPr lang="en-US" altLang="ko-KR" sz="2400" dirty="0"/>
              <a:t>Bounding Box </a:t>
            </a:r>
            <a:r>
              <a:rPr lang="ko-KR" altLang="en-US" sz="2400" dirty="0"/>
              <a:t>특성일 가능성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“</a:t>
            </a:r>
            <a:r>
              <a:rPr lang="ko-KR" altLang="en-US" sz="2400" dirty="0"/>
              <a:t>또한 용량을 엄청 줄이는 것에 비해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이정도 성능 하락은 감수할 만 하다</a:t>
            </a:r>
            <a:r>
              <a:rPr lang="en-US" altLang="ko-KR" sz="2400" dirty="0"/>
              <a:t>”</a:t>
            </a:r>
          </a:p>
          <a:p>
            <a:endParaRPr lang="en-US" altLang="ko-KR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A99BBD-C457-40D6-9C33-AA2D07F984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3C6D7-9E16-4B02-9878-86706B10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69" y="1090325"/>
            <a:ext cx="6487904" cy="25812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2C0D3-6670-4237-933A-EAB9526D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3" y="3869490"/>
            <a:ext cx="6243736" cy="22236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9867F-7A6A-45DA-9809-49553D4CF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4892"/>
            <a:ext cx="5472269" cy="223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08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67FBA-2301-4AF0-A975-00DE0BD56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Contribution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2EFB3-1F24-46C0-A811-15787AB4D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END-TO-END, SINGLE-FORWARD-PASS</a:t>
            </a:r>
          </a:p>
          <a:p>
            <a:pPr>
              <a:buFontTx/>
              <a:buChar char="-"/>
            </a:pPr>
            <a:r>
              <a:rPr lang="ko-KR" altLang="en-US" sz="2400" dirty="0"/>
              <a:t>방금 넣은 </a:t>
            </a:r>
            <a:r>
              <a:rPr lang="en-US" altLang="ko-KR" sz="2400" dirty="0"/>
              <a:t>input </a:t>
            </a:r>
            <a:r>
              <a:rPr lang="ko-KR" altLang="en-US" sz="2400" dirty="0"/>
              <a:t>에 대해서 어떤 부분을 모델이 주목해서 보았는가를 하나의 모델에 구현했다는 것에 의의가 있음</a:t>
            </a:r>
            <a:r>
              <a:rPr lang="en-US" altLang="ko-KR" sz="2400" dirty="0"/>
              <a:t>.</a:t>
            </a:r>
          </a:p>
          <a:p>
            <a:pPr>
              <a:buFontTx/>
              <a:buChar char="-"/>
            </a:pPr>
            <a:r>
              <a:rPr lang="ko-KR" altLang="en-US" sz="2400" dirty="0"/>
              <a:t>반복적인 </a:t>
            </a:r>
            <a:r>
              <a:rPr lang="en-US" altLang="ko-KR" sz="2400" dirty="0"/>
              <a:t>forward-backward </a:t>
            </a:r>
            <a:r>
              <a:rPr lang="ko-KR" altLang="en-US" sz="2400" dirty="0"/>
              <a:t>작업이 필요가 없음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간단한 개조로 </a:t>
            </a:r>
            <a:r>
              <a:rPr lang="en-US" altLang="ko-KR" sz="2400" dirty="0"/>
              <a:t>CNN </a:t>
            </a:r>
            <a:r>
              <a:rPr lang="ko-KR" altLang="en-US" sz="2400" dirty="0"/>
              <a:t>모델 전반에 쉽게 적용 가능함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Localization </a:t>
            </a:r>
            <a:r>
              <a:rPr lang="ko-KR" altLang="en-US" sz="2400" dirty="0"/>
              <a:t>과 </a:t>
            </a:r>
            <a:r>
              <a:rPr lang="en-US" altLang="ko-KR" sz="2400" dirty="0"/>
              <a:t>Classification</a:t>
            </a:r>
            <a:r>
              <a:rPr lang="ko-KR" altLang="en-US" sz="2400" dirty="0"/>
              <a:t> 을 큰 성능 하락 없이 효과적으로 할 수 있음을 보여줌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B340F8-75E8-4751-B8A6-FAFD17F46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045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75CAC-9104-4E56-9187-64111587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7FAC2-AD7A-4E88-9F0D-A53CD731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https://github.com/ProtossDragoon/CoMoLab/tree/master/CV/CAM</a:t>
            </a:r>
            <a:endParaRPr lang="en-US" altLang="ko-KR" sz="2400" dirty="0"/>
          </a:p>
          <a:p>
            <a:r>
              <a:rPr lang="en-US" altLang="ko-KR" sz="2400" dirty="0" err="1"/>
              <a:t>Keras</a:t>
            </a:r>
            <a:r>
              <a:rPr lang="en-US" altLang="ko-KR" sz="2400" dirty="0"/>
              <a:t> implementation, </a:t>
            </a:r>
            <a:r>
              <a:rPr lang="en-US" altLang="ko-KR" sz="2400" dirty="0" err="1"/>
              <a:t>tensorflow</a:t>
            </a:r>
            <a:r>
              <a:rPr lang="en-US" altLang="ko-KR" sz="2400" dirty="0"/>
              <a:t> 2.0 backend (google COLAB env)</a:t>
            </a:r>
            <a:endParaRPr lang="ko-KR" altLang="en-US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37384E-2606-4073-A5B9-6BC00D302B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267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759F3-4825-4195-99BD-5E4AC49D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Source Code : def VGGCAM()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D4CFC-8D28-40A5-82E4-31752B29D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평범한 </a:t>
            </a:r>
            <a:r>
              <a:rPr lang="en-US" altLang="ko-KR" dirty="0"/>
              <a:t>VGG-16 </a:t>
            </a:r>
            <a:r>
              <a:rPr lang="ko-KR" altLang="en-US" dirty="0"/>
              <a:t>모델의 앞부분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81DB45-6868-45B8-BFE6-8FB89E0598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7E4064-4888-445A-95EF-8264A330C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" y="1379542"/>
            <a:ext cx="6287776" cy="54784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264DD3-2F39-4232-854E-0A0256ABA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83"/>
          <a:stretch/>
        </p:blipFill>
        <p:spPr>
          <a:xfrm>
            <a:off x="5049319" y="2088004"/>
            <a:ext cx="7030807" cy="39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86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86DE8-9A04-45C6-B2CC-6C992E66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Source Code : def VGGCAM()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83105F-6219-494A-8FA8-1A388CEF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VGG-16 </a:t>
            </a:r>
            <a:r>
              <a:rPr lang="ko-KR" altLang="en-US" dirty="0"/>
              <a:t>모델의 </a:t>
            </a:r>
            <a:r>
              <a:rPr lang="en-US" altLang="ko-KR" dirty="0"/>
              <a:t>Top (Fully Connect)</a:t>
            </a:r>
            <a:r>
              <a:rPr lang="ko-KR" altLang="en-US" dirty="0"/>
              <a:t> 제거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해당 부분에 마지막 </a:t>
            </a:r>
            <a:r>
              <a:rPr lang="en-US" altLang="ko-KR" dirty="0"/>
              <a:t>Conv </a:t>
            </a:r>
            <a:r>
              <a:rPr lang="ko-KR" altLang="en-US" dirty="0"/>
              <a:t>붙임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 </a:t>
            </a:r>
            <a:r>
              <a:rPr lang="en-US" altLang="ko-KR" dirty="0"/>
              <a:t>Conv </a:t>
            </a:r>
            <a:r>
              <a:rPr lang="ko-KR" altLang="en-US" dirty="0"/>
              <a:t>에 </a:t>
            </a:r>
            <a:r>
              <a:rPr lang="en-US" altLang="ko-KR" dirty="0"/>
              <a:t>Average Pooling 2D</a:t>
            </a:r>
          </a:p>
          <a:p>
            <a:r>
              <a:rPr lang="en-US" altLang="ko-KR" dirty="0"/>
              <a:t>Kernel size </a:t>
            </a:r>
            <a:r>
              <a:rPr lang="ko-KR" altLang="en-US" dirty="0"/>
              <a:t>를 해당 </a:t>
            </a:r>
            <a:r>
              <a:rPr lang="en-US" altLang="ko-KR" dirty="0"/>
              <a:t>tensor </a:t>
            </a:r>
            <a:r>
              <a:rPr lang="ko-KR" altLang="en-US" dirty="0"/>
              <a:t>의 크기로 설정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물론 </a:t>
            </a:r>
            <a:r>
              <a:rPr lang="en-US" altLang="ko-KR" dirty="0"/>
              <a:t>GlobalAveragePool2D</a:t>
            </a:r>
            <a:r>
              <a:rPr lang="ko-KR" altLang="en-US" dirty="0" err="1"/>
              <a:t>써도됨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마지막 </a:t>
            </a:r>
            <a:r>
              <a:rPr lang="en-US" altLang="ko-KR" dirty="0"/>
              <a:t>output layer </a:t>
            </a:r>
            <a:r>
              <a:rPr lang="ko-KR" altLang="en-US" dirty="0"/>
              <a:t>로 연결되는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Fully Connect Layer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63914C-B8C9-4D93-8DAE-71848B6AC3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F9BB0F-B870-469C-8795-CB5AEFED1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38"/>
          <a:stretch/>
        </p:blipFill>
        <p:spPr>
          <a:xfrm>
            <a:off x="6969707" y="971230"/>
            <a:ext cx="4974306" cy="58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55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0E826A-18C0-4945-8CFA-FB0DCD0B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Interest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4944DCD-D8AE-46CF-AEDA-74B98AE21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Autonomous Vehicle</a:t>
            </a:r>
          </a:p>
        </p:txBody>
      </p:sp>
    </p:spTree>
    <p:extLst>
      <p:ext uri="{BB962C8B-B14F-4D97-AF65-F5344CB8AC3E}">
        <p14:creationId xmlns:p14="http://schemas.microsoft.com/office/powerpoint/2010/main" val="378290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327D900-FED8-41AA-AF3D-A6DCEFC043B8}"/>
              </a:ext>
            </a:extLst>
          </p:cNvPr>
          <p:cNvSpPr/>
          <p:nvPr/>
        </p:nvSpPr>
        <p:spPr>
          <a:xfrm>
            <a:off x="3370729" y="3666565"/>
            <a:ext cx="8668871" cy="2113513"/>
          </a:xfrm>
          <a:prstGeom prst="roundRect">
            <a:avLst/>
          </a:prstGeom>
          <a:noFill/>
          <a:ln w="28575">
            <a:solidFill>
              <a:srgbClr val="FF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1D2C92-BE46-41FE-A06F-9A087DB2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28" y="-547"/>
            <a:ext cx="11704424" cy="971777"/>
          </a:xfrm>
        </p:spPr>
        <p:txBody>
          <a:bodyPr/>
          <a:lstStyle/>
          <a:p>
            <a:r>
              <a:rPr lang="en-US" altLang="ko-KR" dirty="0"/>
              <a:t>Filter &amp; Activation Map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D68B7-F257-4B25-9CC8-803AF49CE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7" y="971230"/>
            <a:ext cx="11712186" cy="49887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Filter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800" dirty="0"/>
              <a:t>촬영 시 화면상에서 </a:t>
            </a:r>
            <a:r>
              <a:rPr lang="ko-KR" altLang="en-US" sz="1800" b="1" dirty="0"/>
              <a:t>원하지 않는 부분을 제거</a:t>
            </a:r>
            <a:r>
              <a:rPr lang="ko-KR" altLang="en-US" sz="1800" dirty="0"/>
              <a:t>하기 위해 사용하는 장치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r>
              <a:rPr lang="ko-KR" altLang="en-US" sz="1800" dirty="0"/>
              <a:t>녹음 시 </a:t>
            </a:r>
            <a:r>
              <a:rPr lang="ko-KR" altLang="en-US" sz="1800" b="1" dirty="0"/>
              <a:t>특정한 주파수의 소리를 줄이고 나머지 소리를 높일 때</a:t>
            </a:r>
            <a:r>
              <a:rPr lang="ko-KR" altLang="en-US" sz="1800" dirty="0"/>
              <a:t> 사용하는 장치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r>
              <a:rPr lang="ko-KR" altLang="en-US" sz="1800" dirty="0"/>
              <a:t>들어오는 빛의 성질을 변화시켜 </a:t>
            </a:r>
            <a:r>
              <a:rPr lang="ko-KR" altLang="en-US" sz="1800" b="1" dirty="0"/>
              <a:t>영상 효과를 </a:t>
            </a:r>
            <a:r>
              <a:rPr lang="ko-KR" altLang="en-US" sz="1800" dirty="0"/>
              <a:t>주는 카메라 장비</a:t>
            </a:r>
            <a:r>
              <a:rPr lang="en-US" altLang="ko-KR" sz="1800" dirty="0"/>
              <a:t> ex. Bayer Filter</a:t>
            </a:r>
          </a:p>
          <a:p>
            <a:pPr marL="0" indent="0">
              <a:buNone/>
            </a:pPr>
            <a:r>
              <a:rPr lang="ko-KR" altLang="en-US" dirty="0"/>
              <a:t>간단히 말해서</a:t>
            </a:r>
            <a:r>
              <a:rPr lang="en-US" altLang="ko-KR" dirty="0"/>
              <a:t>, Image </a:t>
            </a:r>
            <a:r>
              <a:rPr lang="ko-KR" altLang="en-US" dirty="0"/>
              <a:t>에서 </a:t>
            </a:r>
            <a:r>
              <a:rPr lang="en-US" altLang="ko-KR" b="1" dirty="0"/>
              <a:t>Filter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ko-KR" altLang="en-US" b="1" dirty="0"/>
              <a:t>이미지의 특징을 </a:t>
            </a:r>
            <a:r>
              <a:rPr lang="ko-KR" altLang="en-US" dirty="0"/>
              <a:t>추출하는 역할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추출된 이미지의 특징은 </a:t>
            </a:r>
            <a:r>
              <a:rPr lang="en-US" altLang="ko-KR" b="1" dirty="0"/>
              <a:t>Filter </a:t>
            </a:r>
            <a:r>
              <a:rPr lang="ko-KR" altLang="en-US" b="1" dirty="0"/>
              <a:t>에 대한 </a:t>
            </a:r>
            <a:r>
              <a:rPr lang="en-US" altLang="ko-KR" b="1" dirty="0"/>
              <a:t>Activation Map</a:t>
            </a:r>
            <a:r>
              <a:rPr lang="en-US" altLang="ko-KR" dirty="0"/>
              <a:t> </a:t>
            </a:r>
            <a:r>
              <a:rPr lang="ko-KR" altLang="en-US" dirty="0"/>
              <a:t>이라고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103829-8820-49C1-9BBF-87097A8935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https://www.pcmag.com/encyclopedia/term/44794/image-filter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5" name="Picture 2" descr="Encyclopedia Banner">
            <a:extLst>
              <a:ext uri="{FF2B5EF4-FFF2-40B4-BE49-F238E27FC236}">
                <a16:creationId xmlns:a16="http://schemas.microsoft.com/office/drawing/2014/main" id="{8B0FF2E4-DDA7-43E8-895B-E34C4A19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107" y="3903945"/>
            <a:ext cx="2421088" cy="15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cyclopedia Banner">
            <a:extLst>
              <a:ext uri="{FF2B5EF4-FFF2-40B4-BE49-F238E27FC236}">
                <a16:creationId xmlns:a16="http://schemas.microsoft.com/office/drawing/2014/main" id="{A1F767BC-2970-4598-8BBE-0B72744FF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153" y="3882676"/>
            <a:ext cx="2421088" cy="15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FF09E4-4A87-48EE-904D-DB26286CB652}"/>
              </a:ext>
            </a:extLst>
          </p:cNvPr>
          <p:cNvSpPr txBox="1"/>
          <p:nvPr/>
        </p:nvSpPr>
        <p:spPr>
          <a:xfrm>
            <a:off x="6654483" y="5435314"/>
            <a:ext cx="184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Find Edges filter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0E9F78-E4FC-4CBF-B7D6-3BA823DDCD8A}"/>
              </a:ext>
            </a:extLst>
          </p:cNvPr>
          <p:cNvSpPr txBox="1"/>
          <p:nvPr/>
        </p:nvSpPr>
        <p:spPr>
          <a:xfrm>
            <a:off x="9579650" y="5420068"/>
            <a:ext cx="184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Glowing Edges filter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Picture 2" descr="Encyclopedia Banner">
            <a:extLst>
              <a:ext uri="{FF2B5EF4-FFF2-40B4-BE49-F238E27FC236}">
                <a16:creationId xmlns:a16="http://schemas.microsoft.com/office/drawing/2014/main" id="{47E4D701-3EA7-455A-8652-8CACE120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699" y="3903945"/>
            <a:ext cx="2421088" cy="1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Encyclopedia Banner">
            <a:extLst>
              <a:ext uri="{FF2B5EF4-FFF2-40B4-BE49-F238E27FC236}">
                <a16:creationId xmlns:a16="http://schemas.microsoft.com/office/drawing/2014/main" id="{2A97AAB8-7B12-4634-8126-9A3C63349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3" y="3883568"/>
            <a:ext cx="2353490" cy="1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14ED2E-4A7F-4578-8470-B33B3A2741C1}"/>
              </a:ext>
            </a:extLst>
          </p:cNvPr>
          <p:cNvSpPr txBox="1"/>
          <p:nvPr/>
        </p:nvSpPr>
        <p:spPr>
          <a:xfrm>
            <a:off x="743089" y="5364580"/>
            <a:ext cx="184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Original Image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34AC18-DD9B-43C4-8808-BF0F5A7B03E7}"/>
              </a:ext>
            </a:extLst>
          </p:cNvPr>
          <p:cNvSpPr txBox="1"/>
          <p:nvPr/>
        </p:nvSpPr>
        <p:spPr>
          <a:xfrm>
            <a:off x="3827075" y="5364580"/>
            <a:ext cx="184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Gaussian Blur Filter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00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F3942-4DA0-4328-A520-0A0B2595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Autonomous Vehicle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F2A13E-A88C-4F5A-A530-FA606F259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올해 목표</a:t>
            </a:r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30kg~50kg</a:t>
            </a:r>
            <a:r>
              <a:rPr lang="ko-KR" altLang="en-US" sz="2400" dirty="0"/>
              <a:t> 정도 되는 </a:t>
            </a:r>
            <a:r>
              <a:rPr lang="ko-KR" altLang="en-US" sz="2400" dirty="0" err="1"/>
              <a:t>모빌리티를</a:t>
            </a:r>
            <a:r>
              <a:rPr lang="ko-KR" altLang="en-US" sz="2400" dirty="0"/>
              <a:t> 만들어서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자전거도로에서 자율주행 시키기</a:t>
            </a:r>
            <a:r>
              <a:rPr lang="en-US" altLang="ko-KR" sz="2400" dirty="0"/>
              <a:t> : </a:t>
            </a:r>
          </a:p>
          <a:p>
            <a:pPr marL="0" indent="0">
              <a:buNone/>
            </a:pPr>
            <a:r>
              <a:rPr lang="ko-KR" altLang="en-US" sz="2400" dirty="0"/>
              <a:t>가을에 뚝섬유원지부터 반포 </a:t>
            </a:r>
            <a:r>
              <a:rPr lang="ko-KR" altLang="en-US" sz="2400" dirty="0" err="1"/>
              <a:t>새빛섬까지</a:t>
            </a:r>
            <a:r>
              <a:rPr lang="ko-KR" altLang="en-US" sz="2400" dirty="0"/>
              <a:t> 손 안 대고 가보기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다양한 하드웨어 위에서 인공지능 모델 돌려보기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</a:rPr>
              <a:t>다선님과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스터디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6768AF-9BA4-4A05-94E9-617B2AA60B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32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69E7A-1F3F-4E83-B339-CD0B0429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Autonomous Vehicle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C3D44-9B21-4CEE-99C6-02737703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7" y="971230"/>
            <a:ext cx="11712186" cy="4988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차량의 제어를 기계에 넘기게 된다면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이 차량이 어떤 시각 정보를 근거로 특정한 판단을 하게 되었는지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디버깅</a:t>
            </a:r>
            <a:r>
              <a:rPr lang="en-US" altLang="ko-KR" dirty="0"/>
              <a:t>” </a:t>
            </a:r>
            <a:r>
              <a:rPr lang="ko-KR" altLang="en-US" dirty="0"/>
              <a:t>할 필요가 있다고 생각했음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오른쪽 그림을 보면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Teapot class</a:t>
            </a:r>
            <a:r>
              <a:rPr lang="ko-KR" altLang="en-US" dirty="0"/>
              <a:t> 로 추정을 하는 것에는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Teapot </a:t>
            </a:r>
            <a:r>
              <a:rPr lang="ko-KR" altLang="en-US" dirty="0"/>
              <a:t>전체가 아니라</a:t>
            </a:r>
            <a:r>
              <a:rPr lang="en-US" altLang="ko-KR" dirty="0"/>
              <a:t>, </a:t>
            </a:r>
            <a:r>
              <a:rPr lang="ko-KR" altLang="en-US" dirty="0"/>
              <a:t>주둥이 손잡이 뚜껑을 보고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Teapot </a:t>
            </a:r>
            <a:r>
              <a:rPr lang="ko-KR" altLang="en-US" dirty="0"/>
              <a:t>이라고 판단을 내렸음을 알 수 있음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A99BBD-C457-40D6-9C33-AA2D07F984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F7612D-7853-43D6-8B9A-DD20AC06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863" y="2258353"/>
            <a:ext cx="34861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66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FB70A-DFD9-47CE-BEF2-AC4A91A4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Autonomous Vehicle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5FF2C-C648-4B12-A292-A8C6D1AF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NAVER LABS 2017</a:t>
            </a:r>
          </a:p>
          <a:p>
            <a:r>
              <a:rPr lang="ko-KR" altLang="en-US" dirty="0"/>
              <a:t>차선변경 판단자동화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0B2837-2D6E-4CD2-8E86-4F02299474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1C086D-792F-4AF0-B1CC-13847F3F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13" y="1090281"/>
            <a:ext cx="7164460" cy="4987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AD0849-4DA6-4E87-BCCA-9AC26A7F6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13" y="2288116"/>
            <a:ext cx="34194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3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7DCAA-BB2D-4AAB-BC82-52DE1057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Autonomous Vehicle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73D79F-823E-4381-AA42-9FAD3493D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의 </a:t>
            </a:r>
            <a:r>
              <a:rPr lang="en-US" altLang="ko-KR" dirty="0"/>
              <a:t>Binary Classification Model</a:t>
            </a:r>
            <a:r>
              <a:rPr lang="ko-KR" altLang="en-US" dirty="0"/>
              <a:t> 의 구조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이 들어가면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AE778D-A941-42E4-98DD-233E0EE964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F7E506-00B7-432C-817D-342C3BB0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22" y="2383490"/>
            <a:ext cx="6469356" cy="369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22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1A17-F812-41EB-9911-D627BA6C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Autonomous Vehicle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97B8DB-ADDE-480B-833C-C94B425D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C1 : blocked</a:t>
            </a:r>
          </a:p>
          <a:p>
            <a:r>
              <a:rPr lang="en-US" altLang="ko-KR" dirty="0"/>
              <a:t>C2 : free</a:t>
            </a:r>
          </a:p>
          <a:p>
            <a:r>
              <a:rPr lang="en-US" altLang="ko-KR" dirty="0"/>
              <a:t>C3 : undefined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0FEA9E-4CCD-42EA-8EAE-6F09B90871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 </a:t>
            </a:r>
            <a:r>
              <a:rPr lang="en-US" altLang="ko-KR" dirty="0">
                <a:hlinkClick r:id="rId2"/>
              </a:rPr>
              <a:t>http://arxiv.org/abs/1706.08211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E93839-F5E4-4B08-BF57-B3E85F41F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189" y="971230"/>
            <a:ext cx="9080938" cy="50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01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D4DBE-2D48-4A10-923B-EB7BEA4D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Autonomous Vehicle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5F5AE-AD30-4C26-A004-B772D3C17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Saliency map </a:t>
            </a:r>
            <a:r>
              <a:rPr lang="ko-KR" altLang="en-US" dirty="0"/>
              <a:t>을 이용한 </a:t>
            </a:r>
            <a:r>
              <a:rPr lang="en-US" altLang="ko-KR" dirty="0"/>
              <a:t>visualization</a:t>
            </a:r>
          </a:p>
          <a:p>
            <a:pPr marL="0" indent="0">
              <a:buNone/>
            </a:pPr>
            <a:r>
              <a:rPr lang="en-US" altLang="ko-KR" sz="2000" dirty="0"/>
              <a:t>Saliency map </a:t>
            </a:r>
            <a:r>
              <a:rPr lang="ko-KR" altLang="en-US" sz="2000" dirty="0"/>
              <a:t>은 </a:t>
            </a:r>
            <a:r>
              <a:rPr lang="en-US" altLang="ko-KR" sz="2000" dirty="0"/>
              <a:t>CAM </a:t>
            </a:r>
            <a:r>
              <a:rPr lang="ko-KR" altLang="en-US" sz="2000" dirty="0"/>
              <a:t>약간 이전의 논문에서 제안된 방법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NAVER LABS </a:t>
            </a:r>
            <a:r>
              <a:rPr lang="ko-KR" altLang="en-US" sz="2000" dirty="0"/>
              <a:t>도 시간이 지나고 </a:t>
            </a:r>
            <a:r>
              <a:rPr lang="en-US" altLang="ko-KR" sz="2000" dirty="0" err="1"/>
              <a:t>youtube</a:t>
            </a:r>
            <a:r>
              <a:rPr lang="en-US" altLang="ko-KR" sz="2000" dirty="0"/>
              <a:t> </a:t>
            </a:r>
            <a:r>
              <a:rPr lang="ko-KR" altLang="en-US" sz="2000" dirty="0"/>
              <a:t>를 통해서는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CAM </a:t>
            </a:r>
            <a:r>
              <a:rPr lang="ko-KR" altLang="en-US" sz="2000" dirty="0"/>
              <a:t>을 이용해서 보여 줌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CAM</a:t>
            </a:r>
            <a:r>
              <a:rPr lang="ko-KR" altLang="en-US" sz="2000" dirty="0"/>
              <a:t> 논문의 </a:t>
            </a:r>
            <a:r>
              <a:rPr lang="en-US" altLang="ko-KR" sz="2000" dirty="0"/>
              <a:t>Saliency map </a:t>
            </a:r>
            <a:r>
              <a:rPr lang="ko-KR" altLang="en-US" sz="2000" dirty="0"/>
              <a:t>보다 더 성능이 좋다는 표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의 경우 차량을 보고 있음</a:t>
            </a:r>
            <a:endParaRPr lang="en-US" altLang="ko-KR" dirty="0"/>
          </a:p>
          <a:p>
            <a:r>
              <a:rPr lang="en-US" altLang="ko-KR" dirty="0"/>
              <a:t>Free </a:t>
            </a:r>
            <a:r>
              <a:rPr lang="ko-KR" altLang="en-US" dirty="0"/>
              <a:t>의 경우 비어 있는 도로를 보고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897090-9D10-4157-9807-D87A6BC2F1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DBE012-A179-4D85-A431-00DBC011B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09" y="0"/>
            <a:ext cx="5309618" cy="61957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09FBA1-7BB5-4E13-B6EE-257059CA7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18" y="3097882"/>
            <a:ext cx="2559392" cy="141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98D0F-3C6B-4E3E-936B-6C490CBE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아쉬운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1833BF-CD09-40A2-AFBB-38DD0512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지원님이 뭐 해보라고 제안해 주셨는데 그거 </a:t>
            </a:r>
            <a:r>
              <a:rPr lang="ko-KR" altLang="en-US" dirty="0" err="1"/>
              <a:t>뭔지</a:t>
            </a:r>
            <a:r>
              <a:rPr lang="ko-KR" altLang="en-US" dirty="0"/>
              <a:t> 모르겠음</a:t>
            </a:r>
            <a:r>
              <a:rPr lang="en-US" altLang="ko-KR" dirty="0"/>
              <a:t>. </a:t>
            </a:r>
            <a:r>
              <a:rPr lang="ko-KR" altLang="en-US" dirty="0"/>
              <a:t>찾아보지 못함</a:t>
            </a:r>
            <a:r>
              <a:rPr lang="en-US" altLang="ko-KR" dirty="0"/>
              <a:t>.</a:t>
            </a:r>
            <a:r>
              <a:rPr lang="ko-KR" altLang="en-US" i="1" dirty="0"/>
              <a:t>물론</a:t>
            </a:r>
            <a:r>
              <a:rPr lang="en-US" altLang="ko-KR" i="1" dirty="0"/>
              <a:t>, </a:t>
            </a:r>
            <a:r>
              <a:rPr lang="ko-KR" altLang="en-US" i="1" dirty="0" err="1"/>
              <a:t>했어도</a:t>
            </a:r>
            <a:r>
              <a:rPr lang="ko-KR" altLang="en-US" i="1" dirty="0"/>
              <a:t> 이해 못했을 듯</a:t>
            </a:r>
            <a:r>
              <a:rPr lang="en-US" altLang="ko-KR" i="1" dirty="0"/>
              <a:t>.</a:t>
            </a:r>
          </a:p>
          <a:p>
            <a:r>
              <a:rPr lang="ko-KR" altLang="en-US" dirty="0"/>
              <a:t>신호처리와 영상처리 관점에서 </a:t>
            </a:r>
            <a:r>
              <a:rPr lang="en-US" altLang="ko-KR" dirty="0"/>
              <a:t>Max Pooling </a:t>
            </a:r>
            <a:r>
              <a:rPr lang="ko-KR" altLang="en-US" dirty="0"/>
              <a:t>과 </a:t>
            </a:r>
            <a:r>
              <a:rPr lang="en-US" altLang="ko-KR" dirty="0"/>
              <a:t>Average Pooling </a:t>
            </a:r>
            <a:r>
              <a:rPr lang="ko-KR" altLang="en-US" dirty="0"/>
              <a:t>이 가지는 의미를 분석해서 설명하려고 했지만</a:t>
            </a:r>
            <a:r>
              <a:rPr lang="en-US" altLang="ko-KR" dirty="0"/>
              <a:t>, </a:t>
            </a:r>
            <a:r>
              <a:rPr lang="ko-KR" altLang="en-US" dirty="0"/>
              <a:t>아직 해당 내용을 올바르게 이해하지 못했기에 추가하지 못함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CAM</a:t>
            </a:r>
            <a:r>
              <a:rPr lang="ko-KR" altLang="en-US" dirty="0"/>
              <a:t>은 자그마치 </a:t>
            </a:r>
            <a:r>
              <a:rPr lang="en-US" altLang="ko-KR" dirty="0"/>
              <a:t>4</a:t>
            </a:r>
            <a:r>
              <a:rPr lang="ko-KR" altLang="en-US" dirty="0"/>
              <a:t>년 전 논문으로</a:t>
            </a:r>
            <a:r>
              <a:rPr lang="en-US" altLang="ko-KR" dirty="0"/>
              <a:t>, CAM</a:t>
            </a:r>
            <a:r>
              <a:rPr lang="ko-KR" altLang="en-US" dirty="0"/>
              <a:t> 의 일반화 논문인 </a:t>
            </a:r>
            <a:r>
              <a:rPr lang="en-US" altLang="ko-KR" dirty="0"/>
              <a:t>Grid-CAM </a:t>
            </a:r>
            <a:r>
              <a:rPr lang="ko-KR" altLang="en-US" dirty="0"/>
              <a:t>을 비롯하여 조금 더 최신 논문을 리뷰하지 못함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27DBCD-0884-46A9-8F1F-4673D7F3C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946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6D9F7-E64A-4647-BC29-A11C7043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452057-A44F-4E1F-980E-77E63440C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한국어 </a:t>
            </a:r>
            <a:r>
              <a:rPr lang="en-US" altLang="ko-KR" sz="2400" dirty="0"/>
              <a:t>: Interpretable Machine Learning </a:t>
            </a:r>
            <a:r>
              <a:rPr lang="ko-KR" altLang="en-US" sz="2400" dirty="0"/>
              <a:t>개요</a:t>
            </a:r>
            <a:r>
              <a:rPr lang="en-US" altLang="ko-KR" sz="2400" dirty="0"/>
              <a:t>: (2) </a:t>
            </a:r>
            <a:r>
              <a:rPr lang="ko-KR" altLang="en-US" sz="2400" dirty="0"/>
              <a:t>이미지 인식 문제에서의 딥러닝 모델의 주요 해석 방법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http://research.sualab.com/introduction/2019/10/23/interpretable-machine-learning-overview-2.html</a:t>
            </a:r>
            <a:endParaRPr lang="en-US" altLang="ko-KR" sz="2400" dirty="0"/>
          </a:p>
          <a:p>
            <a:r>
              <a:rPr lang="ko-KR" altLang="en-US" sz="2400" dirty="0"/>
              <a:t>한국어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youtube</a:t>
            </a:r>
            <a:r>
              <a:rPr lang="en-US" altLang="ko-KR" sz="2400" dirty="0"/>
              <a:t> </a:t>
            </a:r>
            <a:r>
              <a:rPr lang="en-US" altLang="ko-KR" sz="2400" dirty="0" err="1"/>
              <a:t>KoreaUniv</a:t>
            </a:r>
            <a:r>
              <a:rPr lang="en-US" altLang="ko-KR" sz="2400" dirty="0"/>
              <a:t> DSBA CNN Localization 2 (CAM, grad CAM, PDA) : </a:t>
            </a:r>
            <a:r>
              <a:rPr lang="en-US" altLang="ko-KR" sz="2400" dirty="0">
                <a:hlinkClick r:id="rId4"/>
              </a:rPr>
              <a:t>https://youtu.be/aGIEVeaKLgY</a:t>
            </a:r>
            <a:endParaRPr lang="en-US" altLang="ko-KR" sz="2400" dirty="0"/>
          </a:p>
          <a:p>
            <a:r>
              <a:rPr lang="ko-KR" altLang="en-US" sz="2400" dirty="0"/>
              <a:t>한국어 </a:t>
            </a:r>
            <a:r>
              <a:rPr lang="en-US" altLang="ko-KR" sz="2400" dirty="0"/>
              <a:t>: </a:t>
            </a:r>
            <a:r>
              <a:rPr lang="ko-KR" altLang="en-US" sz="2400" dirty="0"/>
              <a:t>논문 요약 </a:t>
            </a:r>
            <a:r>
              <a:rPr lang="en-US" altLang="ko-KR" sz="2400" dirty="0"/>
              <a:t>Network In Network : </a:t>
            </a:r>
            <a:r>
              <a:rPr lang="en-US" altLang="ko-KR" sz="2400" dirty="0">
                <a:hlinkClick r:id="rId5"/>
              </a:rPr>
              <a:t>https://arclab.tistory.com/162</a:t>
            </a:r>
            <a:endParaRPr lang="en-US" altLang="ko-KR" sz="2400" dirty="0"/>
          </a:p>
          <a:p>
            <a:r>
              <a:rPr lang="ko-KR" altLang="en-US" sz="2400" dirty="0"/>
              <a:t>논문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6"/>
              </a:rPr>
              <a:t>http://cnnlocalization.csail.mit.edu/Zhou_Learning_Deep_Features_CVPR_2016_paper.pdf</a:t>
            </a:r>
            <a:endParaRPr lang="en-US" altLang="ko-KR" sz="2400" dirty="0"/>
          </a:p>
          <a:p>
            <a:r>
              <a:rPr lang="ko-KR" altLang="en-US" sz="2400" dirty="0"/>
              <a:t>한국어 </a:t>
            </a:r>
            <a:r>
              <a:rPr lang="en-US" altLang="ko-KR" sz="2400" dirty="0"/>
              <a:t>: NAVER LABS, CNN </a:t>
            </a:r>
            <a:r>
              <a:rPr lang="ko-KR" altLang="en-US" sz="2400" dirty="0"/>
              <a:t>기반</a:t>
            </a:r>
            <a:r>
              <a:rPr lang="en-US" altLang="ko-KR" sz="2400" dirty="0"/>
              <a:t> </a:t>
            </a:r>
            <a:r>
              <a:rPr lang="ko-KR" altLang="en-US" sz="2400" dirty="0"/>
              <a:t>차선 변경 판단 알고리즘 </a:t>
            </a:r>
            <a:r>
              <a:rPr lang="en-US" altLang="ko-KR" sz="2400" dirty="0"/>
              <a:t>:  </a:t>
            </a:r>
            <a:r>
              <a:rPr lang="en-US" altLang="ko-KR" sz="2400" dirty="0">
                <a:hlinkClick r:id="rId7"/>
              </a:rPr>
              <a:t>https://www.naverlabs.com/storyDetail/35</a:t>
            </a:r>
            <a:endParaRPr lang="ko-KR" altLang="en-US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2A7EBB-5481-4D21-87C2-9667B210F5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76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90A6C-33DD-43E2-A154-E89A7D59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F2039-05CE-4A9F-80B1-4106FF72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https://arxiv.org/abs/1905.04899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cutmix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https://www.google.com/search?q=cutmix&amp;oq=cutmix&amp;aqs=chrome.0.69i59j0l6j69i61.891j0j7&amp;sourceid=chrome&amp;ie=UTF-8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867528-C878-4C87-89A8-F1E9026E46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2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14803-E32C-45D7-8BFC-7243E3F2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 &amp; Activation Map in </a:t>
            </a:r>
            <a:r>
              <a:rPr lang="en-US" altLang="ko-KR" dirty="0" err="1"/>
              <a:t>ConvNet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FBC98-1A5B-4E58-8066-794AC340F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Convolutional Neural Network</a:t>
            </a:r>
            <a:r>
              <a:rPr lang="ko-KR" altLang="en-US" sz="2000" dirty="0"/>
              <a:t> 이 영상처리에서 가지는 가장 큰 의미는</a:t>
            </a:r>
            <a:r>
              <a:rPr lang="en-US" altLang="ko-KR" sz="2000" dirty="0"/>
              <a:t>?</a:t>
            </a:r>
          </a:p>
          <a:p>
            <a:pPr marL="0" indent="0">
              <a:buNone/>
            </a:pPr>
            <a:r>
              <a:rPr lang="en-US" altLang="ko-KR" sz="2000" dirty="0"/>
              <a:t>“</a:t>
            </a:r>
            <a:r>
              <a:rPr lang="ko-KR" altLang="en-US" sz="2000" dirty="0"/>
              <a:t>사람이 수학적으로 만든 </a:t>
            </a:r>
            <a:r>
              <a:rPr lang="en-US" altLang="ko-KR" sz="2000" dirty="0"/>
              <a:t>filter</a:t>
            </a:r>
            <a:r>
              <a:rPr lang="ko-KR" altLang="en-US" sz="2000" dirty="0"/>
              <a:t> 을 쓰지 말고</a:t>
            </a:r>
            <a:r>
              <a:rPr lang="en-US" altLang="ko-KR" sz="2000" dirty="0"/>
              <a:t>,</a:t>
            </a:r>
            <a:r>
              <a:rPr lang="ko-KR" altLang="en-US" sz="2000" dirty="0"/>
              <a:t> 데이터를 바탕으로 특징 추출을 자동적으로 하도록 만드는 것</a:t>
            </a:r>
            <a:r>
              <a:rPr lang="en-US" altLang="ko-KR" sz="2000" dirty="0"/>
              <a:t>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40F96-3276-4AA5-9550-BA12E4516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https://en.wikipedia.org/wiki/Sobel_operator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2" descr="sobel filter에 대한 이미지 검색결과">
            <a:extLst>
              <a:ext uri="{FF2B5EF4-FFF2-40B4-BE49-F238E27FC236}">
                <a16:creationId xmlns:a16="http://schemas.microsoft.com/office/drawing/2014/main" id="{B3E8F105-99BB-4320-A200-83D97AD5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476" y="1931217"/>
            <a:ext cx="3548512" cy="184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1D83BE-362F-4A2D-ABC2-37D69D54F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50" y="3707983"/>
            <a:ext cx="5743397" cy="987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141DE7-EDD8-4D52-A816-E036373FA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30" y="4782803"/>
            <a:ext cx="1418140" cy="1087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579A2F-098B-47F4-A851-C491F40DE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8248" y="4826408"/>
            <a:ext cx="1418142" cy="1051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4D090A-0358-414D-AA7B-CF6472CDE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740"/>
          <a:stretch/>
        </p:blipFill>
        <p:spPr>
          <a:xfrm>
            <a:off x="5785880" y="1990882"/>
            <a:ext cx="6265730" cy="2039718"/>
          </a:xfrm>
          <a:prstGeom prst="rect">
            <a:avLst/>
          </a:prstGeom>
        </p:spPr>
      </p:pic>
      <p:pic>
        <p:nvPicPr>
          <p:cNvPr id="10" name="Picture 2" descr="Features &#10;Input: Small image or whole image &#10;Input: &#10;Features in hand-printed character recognition application &#10;(class) &#10;Character &#10;area height &#10;r.u.aber &#10;width *holes *strokes &#10;center &#10;medium &#10;medium &#10;medium &#10;medium &#10;low &#10;high &#10;high &#10;medium &#10;low &#10;low &#10;high &#10;high &#10;high &#10;high &#10;h_i.gh &#10;high &#10;high &#10;Lev &#10;lov &#10;high &#10;1 &#10;2 &#10;1 &#10;0 &#10;0 &#10;3 &#10;1 &#10;1 &#10;4 &#10;1 &#10;1 &#10;beet &#10;O &#10;GO &#10;least &#10;inertia &#10;medium &#10;lerge &#10;medium &#10;large &#10;10 v &#10;lerge &#10;lerge &#10;lerge &#10;10 v &#10;10 v &#10;Table 4.1: Example features for a sample character set. &#10;Sejong Univ. DMS Lab. ">
            <a:extLst>
              <a:ext uri="{FF2B5EF4-FFF2-40B4-BE49-F238E27FC236}">
                <a16:creationId xmlns:a16="http://schemas.microsoft.com/office/drawing/2014/main" id="{D63B1681-C2F0-48F9-B906-187F1EC5D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4"/>
          <a:stretch/>
        </p:blipFill>
        <p:spPr bwMode="auto">
          <a:xfrm>
            <a:off x="7582703" y="4287179"/>
            <a:ext cx="4288718" cy="190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9288FFE6-B5AB-4CF4-ADDE-6A64B1B964E8}"/>
              </a:ext>
            </a:extLst>
          </p:cNvPr>
          <p:cNvSpPr/>
          <p:nvPr/>
        </p:nvSpPr>
        <p:spPr>
          <a:xfrm>
            <a:off x="7639025" y="3633867"/>
            <a:ext cx="447108" cy="54398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5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14803-E32C-45D7-8BFC-7243E3F2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9" y="8402"/>
            <a:ext cx="11704424" cy="971777"/>
          </a:xfrm>
        </p:spPr>
        <p:txBody>
          <a:bodyPr/>
          <a:lstStyle/>
          <a:p>
            <a:r>
              <a:rPr lang="en-US" altLang="ko-KR" dirty="0"/>
              <a:t>Filter</a:t>
            </a:r>
            <a:r>
              <a:rPr lang="ko-KR" altLang="en-US" dirty="0"/>
              <a:t> </a:t>
            </a:r>
            <a:r>
              <a:rPr lang="en-US" altLang="ko-KR" dirty="0"/>
              <a:t>&amp; Activation Map in</a:t>
            </a:r>
            <a:r>
              <a:rPr lang="ko-KR" altLang="en-US" dirty="0"/>
              <a:t> </a:t>
            </a:r>
            <a:r>
              <a:rPr lang="en-US" altLang="ko-KR" dirty="0" err="1"/>
              <a:t>ConvNet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FBC98-1A5B-4E58-8066-794AC340F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Convolutional Neural Network</a:t>
            </a:r>
            <a:r>
              <a:rPr lang="ko-KR" altLang="en-US" sz="2000" dirty="0"/>
              <a:t> 의 가장 마지막 </a:t>
            </a:r>
            <a:r>
              <a:rPr lang="en-US" altLang="ko-KR" sz="2000" dirty="0"/>
              <a:t>Layer </a:t>
            </a:r>
            <a:r>
              <a:rPr lang="ko-KR" altLang="en-US" sz="2000" dirty="0"/>
              <a:t>쪽으로 갈수록</a:t>
            </a:r>
            <a:r>
              <a:rPr lang="en-US" altLang="ko-KR" sz="2000" dirty="0"/>
              <a:t>, </a:t>
            </a:r>
            <a:r>
              <a:rPr lang="ko-KR" altLang="en-US" sz="2000" dirty="0"/>
              <a:t>점점 더 </a:t>
            </a:r>
            <a:r>
              <a:rPr lang="en-US" altLang="ko-KR" sz="2000" dirty="0"/>
              <a:t>“</a:t>
            </a:r>
            <a:r>
              <a:rPr lang="ko-KR" altLang="en-US" sz="2000" dirty="0"/>
              <a:t>추상화된</a:t>
            </a:r>
            <a:r>
              <a:rPr lang="en-US" altLang="ko-KR" sz="2000" dirty="0"/>
              <a:t>” </a:t>
            </a:r>
            <a:r>
              <a:rPr lang="ko-KR" altLang="en-US" sz="2000" dirty="0"/>
              <a:t>특징을 추출한다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ko-KR" altLang="en-US" sz="2000" b="1" dirty="0"/>
              <a:t>뒤쪽 </a:t>
            </a:r>
            <a:r>
              <a:rPr lang="en-US" altLang="ko-KR" sz="2000" b="1" dirty="0"/>
              <a:t>layer </a:t>
            </a:r>
            <a:r>
              <a:rPr lang="ko-KR" altLang="en-US" sz="2000" b="1" dirty="0"/>
              <a:t>일수록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원본 이미지의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더 넓은 부분을</a:t>
            </a:r>
            <a:r>
              <a:rPr lang="en-US" altLang="ko-KR" sz="2000" b="1" dirty="0"/>
              <a:t>’ </a:t>
            </a:r>
            <a:r>
              <a:rPr lang="ko-KR" altLang="en-US" sz="2000" b="1" dirty="0"/>
              <a:t>보고 있음</a:t>
            </a:r>
            <a:r>
              <a:rPr lang="en-US" altLang="ko-KR" sz="2000" b="1" dirty="0"/>
              <a:t>.</a:t>
            </a:r>
          </a:p>
          <a:p>
            <a:pPr>
              <a:buFontTx/>
              <a:buChar char="-"/>
            </a:pPr>
            <a:r>
              <a:rPr lang="en-US" altLang="ko-KR" sz="2000" b="1" dirty="0"/>
              <a:t>‘</a:t>
            </a:r>
            <a:r>
              <a:rPr lang="ko-KR" altLang="en-US" sz="2000" b="1" dirty="0"/>
              <a:t>더 많은 </a:t>
            </a:r>
            <a:r>
              <a:rPr lang="en-US" altLang="ko-KR" sz="2000" b="1" dirty="0"/>
              <a:t>Channel’ </a:t>
            </a:r>
            <a:r>
              <a:rPr lang="ko-KR" altLang="en-US" sz="2000" b="1" dirty="0"/>
              <a:t>의 특성 중에서 선택한 것이기 때문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즉</a:t>
            </a:r>
            <a:r>
              <a:rPr lang="en-US" altLang="ko-KR" sz="2000" b="1" dirty="0"/>
              <a:t>, Activation Map </a:t>
            </a:r>
            <a:r>
              <a:rPr lang="ko-KR" altLang="en-US" sz="2000" b="1" dirty="0"/>
              <a:t>들을 여러 번 </a:t>
            </a:r>
            <a:r>
              <a:rPr lang="en-US" altLang="ko-KR" sz="2000" b="1" dirty="0"/>
              <a:t>Filtering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40F96-3276-4AA5-9550-BA12E4516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309C989-C6AA-4D65-A381-92958D1C9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37" y="2058771"/>
            <a:ext cx="9000726" cy="374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D7F0-0D3A-4040-9498-22657CF77804}"/>
              </a:ext>
            </a:extLst>
          </p:cNvPr>
          <p:cNvSpPr/>
          <p:nvPr/>
        </p:nvSpPr>
        <p:spPr>
          <a:xfrm>
            <a:off x="1894498" y="3290046"/>
            <a:ext cx="688810" cy="609601"/>
          </a:xfrm>
          <a:prstGeom prst="rect">
            <a:avLst/>
          </a:prstGeom>
          <a:noFill/>
          <a:ln w="57150">
            <a:solidFill>
              <a:srgbClr val="FF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3AF489-0136-4946-99A2-9C1B05CCDFB4}"/>
              </a:ext>
            </a:extLst>
          </p:cNvPr>
          <p:cNvSpPr/>
          <p:nvPr/>
        </p:nvSpPr>
        <p:spPr>
          <a:xfrm>
            <a:off x="3666918" y="3566280"/>
            <a:ext cx="524174" cy="522912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8D12C6-9A9F-4DB8-9C3B-CEDB065AB153}"/>
              </a:ext>
            </a:extLst>
          </p:cNvPr>
          <p:cNvSpPr/>
          <p:nvPr/>
        </p:nvSpPr>
        <p:spPr>
          <a:xfrm>
            <a:off x="3377185" y="3264326"/>
            <a:ext cx="524174" cy="522912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BF567A-E65C-46D7-BC97-6220661B2BA3}"/>
              </a:ext>
            </a:extLst>
          </p:cNvPr>
          <p:cNvSpPr/>
          <p:nvPr/>
        </p:nvSpPr>
        <p:spPr>
          <a:xfrm>
            <a:off x="3227817" y="3079070"/>
            <a:ext cx="524174" cy="522912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DE6E24-82FD-4ED2-9B18-BD25C3EB8231}"/>
              </a:ext>
            </a:extLst>
          </p:cNvPr>
          <p:cNvSpPr/>
          <p:nvPr/>
        </p:nvSpPr>
        <p:spPr>
          <a:xfrm>
            <a:off x="3085684" y="2926670"/>
            <a:ext cx="524174" cy="522912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CD41B0-E690-4C8A-A16A-D86BFE6596E6}"/>
              </a:ext>
            </a:extLst>
          </p:cNvPr>
          <p:cNvSpPr/>
          <p:nvPr/>
        </p:nvSpPr>
        <p:spPr>
          <a:xfrm>
            <a:off x="3797750" y="3667778"/>
            <a:ext cx="524174" cy="522912"/>
          </a:xfrm>
          <a:prstGeom prst="rect">
            <a:avLst/>
          </a:prstGeom>
          <a:noFill/>
          <a:ln w="57150">
            <a:solidFill>
              <a:srgbClr val="FF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8E18131-B844-48DA-8A0B-0E13C80ED008}"/>
              </a:ext>
            </a:extLst>
          </p:cNvPr>
          <p:cNvCxnSpPr>
            <a:stCxn id="16" idx="3"/>
            <a:endCxn id="10" idx="1"/>
          </p:cNvCxnSpPr>
          <p:nvPr/>
        </p:nvCxnSpPr>
        <p:spPr>
          <a:xfrm>
            <a:off x="3609858" y="3188126"/>
            <a:ext cx="1505943" cy="538113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FC1063-3B98-42ED-A106-DBA129C7A97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751991" y="3340526"/>
            <a:ext cx="1347650" cy="385713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34E6F9B-2D3E-44B3-897C-2D2951E3CE1B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3901359" y="3525782"/>
            <a:ext cx="1214442" cy="200457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0E32E6-F52B-4C1B-90C5-D5FACE6D054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191092" y="3726239"/>
            <a:ext cx="908549" cy="101497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5D1671-30B6-49D7-A16F-F8CF7C3B9F69}"/>
              </a:ext>
            </a:extLst>
          </p:cNvPr>
          <p:cNvSpPr/>
          <p:nvPr/>
        </p:nvSpPr>
        <p:spPr>
          <a:xfrm>
            <a:off x="5023860" y="3474560"/>
            <a:ext cx="354028" cy="353176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F22396-3951-420C-93B2-E16A615E1D92}"/>
              </a:ext>
            </a:extLst>
          </p:cNvPr>
          <p:cNvSpPr/>
          <p:nvPr/>
        </p:nvSpPr>
        <p:spPr>
          <a:xfrm>
            <a:off x="4734127" y="3172606"/>
            <a:ext cx="354028" cy="353176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1804C5-35D9-42FB-A665-A0F828724E44}"/>
              </a:ext>
            </a:extLst>
          </p:cNvPr>
          <p:cNvSpPr/>
          <p:nvPr/>
        </p:nvSpPr>
        <p:spPr>
          <a:xfrm>
            <a:off x="4584759" y="2987350"/>
            <a:ext cx="354028" cy="353176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5E41CB-0926-4879-85A3-D838C9C9DD37}"/>
              </a:ext>
            </a:extLst>
          </p:cNvPr>
          <p:cNvSpPr/>
          <p:nvPr/>
        </p:nvSpPr>
        <p:spPr>
          <a:xfrm>
            <a:off x="4442626" y="2834950"/>
            <a:ext cx="354028" cy="353176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971D46C-042E-41E1-98A3-0D71F974415E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4796654" y="3011538"/>
            <a:ext cx="1847918" cy="709081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6684691-AE2B-40FF-8E9C-4C545D35A621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4938787" y="3163938"/>
            <a:ext cx="1705785" cy="556681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46D407-97A4-4066-B886-EFFB008CC610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088155" y="3349194"/>
            <a:ext cx="1556417" cy="371425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3124558-B3A4-45BD-859C-59CC63900758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77888" y="3651148"/>
            <a:ext cx="1266684" cy="69471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B9DEFF-FD62-41A4-8448-948CF109E8C5}"/>
              </a:ext>
            </a:extLst>
          </p:cNvPr>
          <p:cNvSpPr/>
          <p:nvPr/>
        </p:nvSpPr>
        <p:spPr>
          <a:xfrm>
            <a:off x="5115801" y="3566280"/>
            <a:ext cx="307846" cy="3199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7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14803-E32C-45D7-8BFC-7243E3F2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9" y="8402"/>
            <a:ext cx="11704424" cy="971777"/>
          </a:xfrm>
        </p:spPr>
        <p:txBody>
          <a:bodyPr/>
          <a:lstStyle/>
          <a:p>
            <a:r>
              <a:rPr lang="en-US" altLang="ko-KR" dirty="0"/>
              <a:t>How to Visualize </a:t>
            </a:r>
            <a:r>
              <a:rPr lang="en-US" altLang="ko-KR" dirty="0" err="1"/>
              <a:t>ConvNet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FBC98-1A5B-4E58-8066-794AC340F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Convolutional Neural Network </a:t>
            </a:r>
            <a:r>
              <a:rPr lang="ko-KR" altLang="en-US" sz="2000" dirty="0"/>
              <a:t>을 </a:t>
            </a:r>
            <a:r>
              <a:rPr lang="en-US" altLang="ko-KR" sz="2000" dirty="0"/>
              <a:t>Visualization </a:t>
            </a:r>
            <a:r>
              <a:rPr lang="ko-KR" altLang="en-US" sz="2000" dirty="0"/>
              <a:t>하려는 시도들은 크게 아래와 같이 구분할 수 있음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발전은</a:t>
            </a:r>
            <a:r>
              <a:rPr lang="en-US" altLang="ko-KR" sz="2000" dirty="0"/>
              <a:t>, CNN </a:t>
            </a:r>
            <a:r>
              <a:rPr lang="ko-KR" altLang="en-US" sz="2000" dirty="0"/>
              <a:t>자체를 설명하기 위한 방향에서</a:t>
            </a:r>
            <a:r>
              <a:rPr lang="en-US" altLang="ko-KR" sz="2000" dirty="0"/>
              <a:t>, </a:t>
            </a:r>
            <a:r>
              <a:rPr lang="ko-KR" altLang="en-US" sz="2000" b="1" dirty="0"/>
              <a:t>특정 </a:t>
            </a:r>
            <a:r>
              <a:rPr lang="en-US" altLang="ko-KR" sz="2000" b="1" dirty="0"/>
              <a:t>input </a:t>
            </a:r>
            <a:r>
              <a:rPr lang="ko-KR" altLang="en-US" sz="2000" b="1" dirty="0"/>
              <a:t>에 대한 원인 해석</a:t>
            </a:r>
            <a:r>
              <a:rPr lang="en-US" altLang="ko-KR" sz="2000" b="1" dirty="0"/>
              <a:t> (Attribution) </a:t>
            </a:r>
            <a:r>
              <a:rPr lang="ko-KR" altLang="en-US" sz="2000" dirty="0"/>
              <a:t>을 하는 방향으로</a:t>
            </a:r>
            <a:r>
              <a:rPr lang="en-US" altLang="ko-KR" sz="2000" dirty="0"/>
              <a:t>.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40F96-3276-4AA5-9550-BA12E4516E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80" y="5959992"/>
            <a:ext cx="12192000" cy="23577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A94D810-4B34-4512-94A4-97B98DE2C1B9}"/>
              </a:ext>
            </a:extLst>
          </p:cNvPr>
          <p:cNvSpPr/>
          <p:nvPr/>
        </p:nvSpPr>
        <p:spPr>
          <a:xfrm>
            <a:off x="1321924" y="1853497"/>
            <a:ext cx="2196354" cy="219635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Activation Map </a:t>
            </a:r>
            <a:r>
              <a:rPr lang="ko-KR" altLang="en-US" dirty="0"/>
              <a:t>과 관련</a:t>
            </a:r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CC8CB6A-9243-4974-AB59-D67C3BA400E2}"/>
              </a:ext>
            </a:extLst>
          </p:cNvPr>
          <p:cNvSpPr/>
          <p:nvPr/>
        </p:nvSpPr>
        <p:spPr>
          <a:xfrm>
            <a:off x="4997823" y="1853497"/>
            <a:ext cx="2196354" cy="21963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Filter </a:t>
            </a:r>
            <a:r>
              <a:rPr lang="ko-KR" altLang="en-US" dirty="0"/>
              <a:t>의</a:t>
            </a:r>
            <a:endParaRPr lang="en-US" altLang="ko-KR" dirty="0"/>
          </a:p>
          <a:p>
            <a:pPr algn="ctr"/>
            <a:r>
              <a:rPr lang="ko-KR" altLang="en-US" dirty="0"/>
              <a:t>가중치와 관련</a:t>
            </a:r>
            <a:endParaRPr lang="en-US" altLang="ko-KR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A38A2-46ED-4A2C-8DBF-83878CE59743}"/>
              </a:ext>
            </a:extLst>
          </p:cNvPr>
          <p:cNvSpPr/>
          <p:nvPr/>
        </p:nvSpPr>
        <p:spPr>
          <a:xfrm>
            <a:off x="8673722" y="1854058"/>
            <a:ext cx="2196354" cy="21963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Other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15ACC-E4ED-44B4-BC7B-80118A95FA97}"/>
              </a:ext>
            </a:extLst>
          </p:cNvPr>
          <p:cNvSpPr txBox="1"/>
          <p:nvPr/>
        </p:nvSpPr>
        <p:spPr>
          <a:xfrm>
            <a:off x="7914680" y="4147573"/>
            <a:ext cx="3820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[CNN </a:t>
            </a:r>
            <a:r>
              <a:rPr lang="ko-KR" altLang="en-US" dirty="0"/>
              <a:t>자체를 설명하기 위함</a:t>
            </a:r>
            <a:r>
              <a:rPr lang="en-US" altLang="ko-KR" dirty="0"/>
              <a:t>]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F.C Layer Visualization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Saliency  Map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모델의 예측 결과를 설명하기 위함</a:t>
            </a:r>
            <a:r>
              <a:rPr lang="en-US" altLang="ko-KR" dirty="0"/>
              <a:t>]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Deconvnet</a:t>
            </a:r>
            <a:r>
              <a:rPr lang="en-US" altLang="ko-KR" dirty="0"/>
              <a:t>, </a:t>
            </a:r>
            <a:r>
              <a:rPr lang="ko-KR" altLang="en-US" dirty="0"/>
              <a:t>이미지 일부분 가리기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F9D34-C09F-421B-AFDB-6D3E10727485}"/>
              </a:ext>
            </a:extLst>
          </p:cNvPr>
          <p:cNvSpPr txBox="1"/>
          <p:nvPr/>
        </p:nvSpPr>
        <p:spPr>
          <a:xfrm>
            <a:off x="4419196" y="4147573"/>
            <a:ext cx="385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[CNN </a:t>
            </a:r>
            <a:r>
              <a:rPr lang="ko-KR" altLang="en-US" dirty="0"/>
              <a:t>자체를 설명하기 위함</a:t>
            </a:r>
            <a:r>
              <a:rPr lang="en-US" altLang="ko-KR" dirty="0"/>
              <a:t>]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Raw Filter Visualization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CE298-837D-4D9D-BF4F-87390C864712}"/>
              </a:ext>
            </a:extLst>
          </p:cNvPr>
          <p:cNvSpPr txBox="1"/>
          <p:nvPr/>
        </p:nvSpPr>
        <p:spPr>
          <a:xfrm>
            <a:off x="417378" y="4147573"/>
            <a:ext cx="3859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[CNN </a:t>
            </a:r>
            <a:r>
              <a:rPr lang="ko-KR" altLang="en-US" dirty="0"/>
              <a:t>자체를 설명하기 위함</a:t>
            </a:r>
            <a:r>
              <a:rPr lang="en-US" altLang="ko-KR" dirty="0"/>
              <a:t>]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Raw Activation Visualization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Activation with Gradient Ascent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모델의 예측 결과를 설명하기 위함</a:t>
            </a:r>
            <a:r>
              <a:rPr lang="en-US" altLang="ko-KR" dirty="0"/>
              <a:t>]</a:t>
            </a:r>
          </a:p>
          <a:p>
            <a:pPr marL="285750" indent="-285750">
              <a:buFontTx/>
              <a:buChar char="-"/>
            </a:pPr>
            <a:r>
              <a:rPr lang="en-US" altLang="ko-KR" b="1" dirty="0"/>
              <a:t>Class Activation Map (CAM)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Grad-CAM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76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25DBD-4F87-443D-BEC1-DA4B9BFE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Visualize : Raw Activation in </a:t>
            </a:r>
            <a:r>
              <a:rPr lang="en-US" altLang="ko-KR" dirty="0" err="1"/>
              <a:t>ConvNet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368737-9C8A-4723-8812-99DF118D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추상화되어 간다는 것은 확인 가능</a:t>
            </a:r>
            <a:endParaRPr lang="en-US" altLang="ko-KR" sz="2400" dirty="0"/>
          </a:p>
          <a:p>
            <a:r>
              <a:rPr lang="ko-KR" altLang="en-US" sz="2400" dirty="0"/>
              <a:t>하지만</a:t>
            </a:r>
            <a:r>
              <a:rPr lang="en-US" altLang="ko-KR" sz="2400" dirty="0"/>
              <a:t>, </a:t>
            </a:r>
            <a:r>
              <a:rPr lang="ko-KR" altLang="en-US" sz="2400" dirty="0"/>
              <a:t>이 그림처럼 사람이 이해할 수 있는 방향으로 추상화된다는 보장은 없음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B9E3BF-9F11-489D-87B8-EBBF724255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37A146-9ACF-44FD-B9CF-F0905146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2216667"/>
            <a:ext cx="68294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A89317-771B-4099-81BB-B6BC86BF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58" y="5007492"/>
            <a:ext cx="1247775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C95616-61A4-49CC-946A-7752DDBBF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58" y="2673867"/>
            <a:ext cx="1247775" cy="92392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B843356-9103-442A-8E5E-C56DA1DB6EF8}"/>
              </a:ext>
            </a:extLst>
          </p:cNvPr>
          <p:cNvSpPr/>
          <p:nvPr/>
        </p:nvSpPr>
        <p:spPr>
          <a:xfrm>
            <a:off x="11245444" y="143100"/>
            <a:ext cx="828130" cy="8281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Activation Map </a:t>
            </a:r>
            <a:r>
              <a:rPr lang="ko-KR" altLang="en-US" sz="800" b="1" dirty="0"/>
              <a:t>과 관련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97042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25DBD-4F87-443D-BEC1-DA4B9BFE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Visualize : Raw Activation in </a:t>
            </a:r>
            <a:r>
              <a:rPr lang="en-US" altLang="ko-KR" dirty="0" err="1"/>
              <a:t>ConvNet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368737-9C8A-4723-8812-99DF118D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추상화한 모델 </a:t>
            </a:r>
            <a:r>
              <a:rPr lang="en-US" altLang="ko-KR" sz="2400" dirty="0"/>
              <a:t>: VGG16.</a:t>
            </a:r>
          </a:p>
          <a:p>
            <a:r>
              <a:rPr lang="ko-KR" altLang="en-US" sz="2400" dirty="0"/>
              <a:t>추상화 결과를 확인하기 어려운 대표적인 예</a:t>
            </a:r>
            <a:endParaRPr lang="en-US" altLang="ko-KR" sz="2400" dirty="0"/>
          </a:p>
          <a:p>
            <a:r>
              <a:rPr lang="en-US" altLang="ko-KR" sz="2400" dirty="0"/>
              <a:t>Low Level Feature </a:t>
            </a:r>
            <a:r>
              <a:rPr lang="ko-KR" altLang="en-US" sz="2400" dirty="0"/>
              <a:t>이 명확히 </a:t>
            </a:r>
            <a:r>
              <a:rPr lang="en-US" altLang="ko-KR" sz="2400" dirty="0"/>
              <a:t>“</a:t>
            </a:r>
            <a:r>
              <a:rPr lang="ko-KR" altLang="en-US" sz="2400" dirty="0"/>
              <a:t>특정 방향의 </a:t>
            </a:r>
            <a:r>
              <a:rPr lang="en-US" altLang="ko-KR" sz="2400" dirty="0"/>
              <a:t>edge” </a:t>
            </a:r>
            <a:r>
              <a:rPr lang="ko-KR" altLang="en-US" sz="2400" dirty="0"/>
              <a:t>가 검출되었다는 것을 알 수 있음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B9E3BF-9F11-489D-87B8-EBBF724255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C4600-CF1F-4F5F-96A9-002CACDA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2300185"/>
            <a:ext cx="7724775" cy="389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88FD7-BA7D-4E08-B07A-6DBC30C53CAD}"/>
              </a:ext>
            </a:extLst>
          </p:cNvPr>
          <p:cNvSpPr txBox="1"/>
          <p:nvPr/>
        </p:nvSpPr>
        <p:spPr>
          <a:xfrm>
            <a:off x="941293" y="4204447"/>
            <a:ext cx="161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Filter</a:t>
            </a:r>
            <a:r>
              <a:rPr lang="ko-KR" altLang="en-US" dirty="0"/>
              <a:t> 의 개수</a:t>
            </a:r>
            <a:endParaRPr lang="en-US" altLang="ko-KR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0A44E89-8909-4663-A175-68653409347A}"/>
              </a:ext>
            </a:extLst>
          </p:cNvPr>
          <p:cNvSpPr/>
          <p:nvPr/>
        </p:nvSpPr>
        <p:spPr>
          <a:xfrm>
            <a:off x="11245444" y="143100"/>
            <a:ext cx="828130" cy="8281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Activation Map </a:t>
            </a:r>
            <a:r>
              <a:rPr lang="ko-KR" altLang="en-US" sz="800" b="1" dirty="0"/>
              <a:t>과 관련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379765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3545</TotalTime>
  <Words>2935</Words>
  <Application>Microsoft Office PowerPoint</Application>
  <PresentationFormat>와이드스크린</PresentationFormat>
  <Paragraphs>390</Paragraphs>
  <Slides>48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Roboto</vt:lpstr>
      <vt:lpstr>나눔고딕</vt:lpstr>
      <vt:lpstr>맑은 고딕</vt:lpstr>
      <vt:lpstr>Arial</vt:lpstr>
      <vt:lpstr>Cambria Math</vt:lpstr>
      <vt:lpstr>Office 테마</vt:lpstr>
      <vt:lpstr>Class Activation Map Easier and Easier </vt:lpstr>
      <vt:lpstr>Topics</vt:lpstr>
      <vt:lpstr>Background</vt:lpstr>
      <vt:lpstr>Filter &amp; Activation Map</vt:lpstr>
      <vt:lpstr>Filter &amp; Activation Map in ConvNet</vt:lpstr>
      <vt:lpstr>Filter &amp; Activation Map in ConvNet</vt:lpstr>
      <vt:lpstr>How to Visualize ConvNet?</vt:lpstr>
      <vt:lpstr>Visualize : Raw Activation in ConvNet</vt:lpstr>
      <vt:lpstr>Visualize : Raw Activation in ConvNet</vt:lpstr>
      <vt:lpstr>Visualize : Raw Activation in ConvNet</vt:lpstr>
      <vt:lpstr>Visualize : Raw Filter in ConvNet</vt:lpstr>
      <vt:lpstr>Visualize : Raw Filter in ConvNet</vt:lpstr>
      <vt:lpstr>Visualize : Raw Filter in ConvNet</vt:lpstr>
      <vt:lpstr>Visualize : Gradient Ascent with Activation (1)</vt:lpstr>
      <vt:lpstr>Visualize : Gradient Ascent with Activation (2)</vt:lpstr>
      <vt:lpstr>Visualize : Gradient Ascent with Activation (3)</vt:lpstr>
      <vt:lpstr>Visualize : Gradient Ascent with Activation (3)</vt:lpstr>
      <vt:lpstr>CAM</vt:lpstr>
      <vt:lpstr>Abstraction</vt:lpstr>
      <vt:lpstr>Conclusion</vt:lpstr>
      <vt:lpstr>Introduction : Relative Work</vt:lpstr>
      <vt:lpstr>How It Works</vt:lpstr>
      <vt:lpstr>How It Works</vt:lpstr>
      <vt:lpstr>How It Works</vt:lpstr>
      <vt:lpstr>Why It Works</vt:lpstr>
      <vt:lpstr>How It Works</vt:lpstr>
      <vt:lpstr>Why It Works : with math (1)</vt:lpstr>
      <vt:lpstr>Why It Works : with math (2)</vt:lpstr>
      <vt:lpstr>Why It Works : with math (3)</vt:lpstr>
      <vt:lpstr>How It Works : Classification</vt:lpstr>
      <vt:lpstr>Why It Works : with math (4)</vt:lpstr>
      <vt:lpstr>Why It Works : with math (5)</vt:lpstr>
      <vt:lpstr>How It Works : Localization</vt:lpstr>
      <vt:lpstr>How It Works : Localization</vt:lpstr>
      <vt:lpstr>Contribution</vt:lpstr>
      <vt:lpstr>Source Code</vt:lpstr>
      <vt:lpstr>Source Code : def VGGCAM()</vt:lpstr>
      <vt:lpstr>Source Code : def VGGCAM()</vt:lpstr>
      <vt:lpstr>My Interest</vt:lpstr>
      <vt:lpstr>Autonomous Vehicle</vt:lpstr>
      <vt:lpstr>Autonomous Vehicle</vt:lpstr>
      <vt:lpstr>Autonomous Vehicle</vt:lpstr>
      <vt:lpstr>Autonomous Vehicle</vt:lpstr>
      <vt:lpstr>Autonomous Vehicle</vt:lpstr>
      <vt:lpstr>Autonomous Vehicle</vt:lpstr>
      <vt:lpstr>아쉬운 점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이장후</cp:lastModifiedBy>
  <cp:revision>1763</cp:revision>
  <dcterms:created xsi:type="dcterms:W3CDTF">2019-10-28T07:52:54Z</dcterms:created>
  <dcterms:modified xsi:type="dcterms:W3CDTF">2020-05-27T03:05:57Z</dcterms:modified>
</cp:coreProperties>
</file>